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28"/>
  </p:notesMasterIdLst>
  <p:sldIdLst>
    <p:sldId id="272"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56" r:id="rId17"/>
    <p:sldId id="273" r:id="rId18"/>
    <p:sldId id="274" r:id="rId19"/>
    <p:sldId id="275" r:id="rId20"/>
    <p:sldId id="276" r:id="rId21"/>
    <p:sldId id="277" r:id="rId22"/>
    <p:sldId id="278" r:id="rId23"/>
    <p:sldId id="279" r:id="rId24"/>
    <p:sldId id="280" r:id="rId25"/>
    <p:sldId id="281" r:id="rId26"/>
    <p:sldId id="282" r:id="rId27"/>
  </p:sldIdLst>
  <p:sldSz cx="14630400" cy="8229600"/>
  <p:notesSz cx="8229600" cy="14630400"/>
  <p:embeddedFontLst>
    <p:embeddedFont>
      <p:font typeface="Noto Sans TC" panose="020B0604020202020204" charset="-128"/>
      <p:regular r:id="rId29"/>
    </p:embeddedFont>
    <p:embeddedFont>
      <p:font typeface="Heebo Light" pitchFamily="2" charset="-79"/>
      <p:regular r:id="rId30"/>
    </p:embeddedFont>
    <p:embeddedFont>
      <p:font typeface="Montserrat" panose="00000500000000000000" pitchFamily="2" charset="0"/>
      <p:regular r:id="rId31"/>
    </p:embeddedFont>
    <p:embeddedFont>
      <p:font typeface="Montserrat Light" panose="00000400000000000000" pitchFamily="2" charset="0"/>
      <p:regular r:id="rId32"/>
    </p:embeddedFont>
    <p:embeddedFont>
      <p:font typeface="Sora Medium" panose="020B0604020202020204" charset="0"/>
      <p:regular r:id="rId3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9" d="100"/>
          <a:sy n="69" d="100"/>
        </p:scale>
        <p:origin x="677"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12486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Aptos" panose="021100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11</a:t>
            </a:fld>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705647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Aptos" panose="021100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12</a:t>
            </a:fld>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2744523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Aptos" panose="021100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13</a:t>
            </a:fld>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40935101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Aptos" panose="021100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14</a:t>
            </a:fld>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2529750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Aptos" panose="021100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15</a:t>
            </a:fld>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7430663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25690162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8841643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4772370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32006563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27642643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8340414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3054104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696322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89491247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18095342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28442597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AF0CD27-7DDC-C46A-288D-5C2892B853B0}"/>
              </a:ext>
            </a:extLst>
          </p:cNvPr>
          <p:cNvSpPr>
            <a:spLocks noGrp="1"/>
          </p:cNvSpPr>
          <p:nvPr>
            <p:ph type="dt" sz="half" idx="10"/>
          </p:nvPr>
        </p:nvSpPr>
        <p:spPr/>
        <p:txBody>
          <a:bodyPr/>
          <a:lstStyle/>
          <a:p>
            <a:fld id="{A9D10433-2D2E-4A31-82C7-568FC14B1464}" type="datetimeFigureOut">
              <a:rPr lang="en-IN" smtClean="0"/>
              <a:t>15-02-2026</a:t>
            </a:fld>
            <a:endParaRPr lang="en-IN"/>
          </a:p>
        </p:txBody>
      </p:sp>
      <p:sp>
        <p:nvSpPr>
          <p:cNvPr id="3" name="Footer Placeholder 2">
            <a:extLst>
              <a:ext uri="{FF2B5EF4-FFF2-40B4-BE49-F238E27FC236}">
                <a16:creationId xmlns:a16="http://schemas.microsoft.com/office/drawing/2014/main" id="{EE136DF4-2149-1209-A059-F1D151BEA944}"/>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C5DABC58-4DA5-A18B-7045-82F8C24E1EAF}"/>
              </a:ext>
            </a:extLst>
          </p:cNvPr>
          <p:cNvSpPr>
            <a:spLocks noGrp="1"/>
          </p:cNvSpPr>
          <p:nvPr>
            <p:ph type="sldNum" sz="quarter" idx="12"/>
          </p:nvPr>
        </p:nvSpPr>
        <p:spPr/>
        <p:txBody>
          <a:bodyPr/>
          <a:lstStyle/>
          <a:p>
            <a:fld id="{B8C8C6A0-6FF8-4804-9D05-8397E7BFFA94}" type="slidenum">
              <a:rPr lang="en-IN" smtClean="0"/>
              <a:t>‹#›</a:t>
            </a:fld>
            <a:endParaRPr lang="en-IN"/>
          </a:p>
        </p:txBody>
      </p:sp>
    </p:spTree>
    <p:extLst>
      <p:ext uri="{BB962C8B-B14F-4D97-AF65-F5344CB8AC3E}">
        <p14:creationId xmlns:p14="http://schemas.microsoft.com/office/powerpoint/2010/main" val="384274200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Slide 11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extLst>
      <p:ext uri="{BB962C8B-B14F-4D97-AF65-F5344CB8AC3E}">
        <p14:creationId xmlns:p14="http://schemas.microsoft.com/office/powerpoint/2010/main" val="9498165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txBody>
          <a:bodyPr/>
          <a:lstStyle/>
          <a:p>
            <a:endParaRPr lang="en-IN"/>
          </a:p>
        </p:txBody>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txBody>
          <a:bodyPr/>
          <a:lstStyle/>
          <a:p>
            <a:endParaRPr lang="en-IN"/>
          </a:p>
        </p:txBody>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txBody>
          <a:bodyPr/>
          <a:lstStyle/>
          <a:p>
            <a:endParaRPr lang="en-IN"/>
          </a:p>
        </p:txBody>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txBody>
          <a:bodyPr/>
          <a:lstStyle/>
          <a:p>
            <a:endParaRPr lang="en-IN"/>
          </a:p>
        </p:txBody>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txBody>
          <a:bodyPr/>
          <a:lstStyle/>
          <a:p>
            <a:endParaRPr lang="en-IN"/>
          </a:p>
        </p:txBody>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txBody>
          <a:bodyPr/>
          <a:lstStyle/>
          <a:p>
            <a:endParaRPr lang="en-IN"/>
          </a:p>
        </p:txBody>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txBody>
          <a:bodyPr/>
          <a:lstStyle/>
          <a:p>
            <a:endParaRPr lang="en-IN"/>
          </a:p>
        </p:txBody>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txBody>
          <a:bodyPr/>
          <a:lstStyle/>
          <a:p>
            <a:endParaRPr lang="en-IN"/>
          </a:p>
        </p:txBody>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4.xml"/><Relationship Id="rId5" Type="http://schemas.openxmlformats.org/officeDocument/2006/relationships/image" Target="../media/image27.png"/><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5.xml"/><Relationship Id="rId5" Type="http://schemas.openxmlformats.org/officeDocument/2006/relationships/image" Target="../media/image30.png"/><Relationship Id="rId4" Type="http://schemas.openxmlformats.org/officeDocument/2006/relationships/image" Target="../media/image29.png"/></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9.xml"/><Relationship Id="rId1" Type="http://schemas.openxmlformats.org/officeDocument/2006/relationships/slideLayout" Target="../slideLayouts/slideLayout6.xml"/><Relationship Id="rId4" Type="http://schemas.openxmlformats.org/officeDocument/2006/relationships/image" Target="../media/image35.png"/></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sv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12.png"/><Relationship Id="rId5" Type="http://schemas.openxmlformats.org/officeDocument/2006/relationships/image" Target="../media/image11.svg"/><Relationship Id="rId4" Type="http://schemas.openxmlformats.org/officeDocument/2006/relationships/image" Target="../media/image10.png"/><Relationship Id="rId9" Type="http://schemas.openxmlformats.org/officeDocument/2006/relationships/image" Target="../media/image15.sv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8.xml"/><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69A0AC4-9549-E47D-98AC-EB621715DE19}"/>
              </a:ext>
            </a:extLst>
          </p:cNvPr>
          <p:cNvSpPr txBox="1"/>
          <p:nvPr/>
        </p:nvSpPr>
        <p:spPr>
          <a:xfrm>
            <a:off x="223935" y="179148"/>
            <a:ext cx="4971350" cy="424732"/>
          </a:xfrm>
          <a:prstGeom prst="rect">
            <a:avLst/>
          </a:prstGeom>
          <a:noFill/>
        </p:spPr>
        <p:txBody>
          <a:bodyPr wrap="square" rtlCol="0">
            <a:spAutoFit/>
          </a:bodyPr>
          <a:lstStyle/>
          <a:p>
            <a:endParaRPr lang="en-IN" sz="2160"/>
          </a:p>
        </p:txBody>
      </p:sp>
      <p:sp>
        <p:nvSpPr>
          <p:cNvPr id="4" name="TextBox 3">
            <a:extLst>
              <a:ext uri="{FF2B5EF4-FFF2-40B4-BE49-F238E27FC236}">
                <a16:creationId xmlns:a16="http://schemas.microsoft.com/office/drawing/2014/main" id="{BD9D8801-214A-4923-8102-CA038725F5FA}"/>
              </a:ext>
            </a:extLst>
          </p:cNvPr>
          <p:cNvSpPr txBox="1"/>
          <p:nvPr/>
        </p:nvSpPr>
        <p:spPr>
          <a:xfrm>
            <a:off x="406815" y="362028"/>
            <a:ext cx="4971350" cy="424732"/>
          </a:xfrm>
          <a:prstGeom prst="rect">
            <a:avLst/>
          </a:prstGeom>
          <a:noFill/>
        </p:spPr>
        <p:txBody>
          <a:bodyPr wrap="square" rtlCol="0">
            <a:spAutoFit/>
          </a:bodyPr>
          <a:lstStyle/>
          <a:p>
            <a:endParaRPr lang="en-IN" sz="2160"/>
          </a:p>
        </p:txBody>
      </p:sp>
      <p:sp>
        <p:nvSpPr>
          <p:cNvPr id="6" name="TextBox 5">
            <a:extLst>
              <a:ext uri="{FF2B5EF4-FFF2-40B4-BE49-F238E27FC236}">
                <a16:creationId xmlns:a16="http://schemas.microsoft.com/office/drawing/2014/main" id="{F6D7C784-F989-D522-556C-E9211DA1537E}"/>
              </a:ext>
            </a:extLst>
          </p:cNvPr>
          <p:cNvSpPr txBox="1"/>
          <p:nvPr/>
        </p:nvSpPr>
        <p:spPr>
          <a:xfrm>
            <a:off x="3258250" y="3399772"/>
            <a:ext cx="9627989" cy="1323439"/>
          </a:xfrm>
          <a:prstGeom prst="rect">
            <a:avLst/>
          </a:prstGeom>
          <a:noFill/>
        </p:spPr>
        <p:txBody>
          <a:bodyPr wrap="square" rtlCol="0">
            <a:spAutoFit/>
          </a:bodyPr>
          <a:lstStyle/>
          <a:p>
            <a:r>
              <a:rPr lang="en-US" sz="4000"/>
              <a:t>Resume Screening and Classification using Machine Learning and BERT</a:t>
            </a:r>
            <a:endParaRPr lang="en-IN" sz="3840" b="1"/>
          </a:p>
        </p:txBody>
      </p:sp>
      <p:sp>
        <p:nvSpPr>
          <p:cNvPr id="9" name="TextBox 8">
            <a:extLst>
              <a:ext uri="{FF2B5EF4-FFF2-40B4-BE49-F238E27FC236}">
                <a16:creationId xmlns:a16="http://schemas.microsoft.com/office/drawing/2014/main" id="{65B2BCD2-75B5-D532-6446-5EBBE215DF41}"/>
              </a:ext>
            </a:extLst>
          </p:cNvPr>
          <p:cNvSpPr txBox="1"/>
          <p:nvPr/>
        </p:nvSpPr>
        <p:spPr>
          <a:xfrm>
            <a:off x="223935" y="6494919"/>
            <a:ext cx="5663382" cy="830997"/>
          </a:xfrm>
          <a:prstGeom prst="rect">
            <a:avLst/>
          </a:prstGeom>
          <a:noFill/>
        </p:spPr>
        <p:txBody>
          <a:bodyPr wrap="square" rtlCol="0">
            <a:spAutoFit/>
          </a:bodyPr>
          <a:lstStyle/>
          <a:p>
            <a:r>
              <a:rPr lang="en-IN" sz="2400" b="1"/>
              <a:t>Submitted by: Yash Tyagi </a:t>
            </a:r>
          </a:p>
          <a:p>
            <a:r>
              <a:rPr lang="en-IN" sz="2400" b="1"/>
              <a:t>Registration Number: 2427030042</a:t>
            </a:r>
          </a:p>
        </p:txBody>
      </p:sp>
      <p:sp>
        <p:nvSpPr>
          <p:cNvPr id="10" name="TextBox 9">
            <a:extLst>
              <a:ext uri="{FF2B5EF4-FFF2-40B4-BE49-F238E27FC236}">
                <a16:creationId xmlns:a16="http://schemas.microsoft.com/office/drawing/2014/main" id="{ACF099D1-D8CB-C48C-A973-67E48C5B9177}"/>
              </a:ext>
            </a:extLst>
          </p:cNvPr>
          <p:cNvSpPr txBox="1"/>
          <p:nvPr/>
        </p:nvSpPr>
        <p:spPr>
          <a:xfrm>
            <a:off x="11196975" y="6273320"/>
            <a:ext cx="3020470" cy="978729"/>
          </a:xfrm>
          <a:prstGeom prst="rect">
            <a:avLst/>
          </a:prstGeom>
          <a:noFill/>
        </p:spPr>
        <p:txBody>
          <a:bodyPr wrap="square" rtlCol="0">
            <a:spAutoFit/>
          </a:bodyPr>
          <a:lstStyle/>
          <a:p>
            <a:r>
              <a:rPr lang="en-IN" sz="2880" b="1"/>
              <a:t>Supervised By:</a:t>
            </a:r>
          </a:p>
          <a:p>
            <a:r>
              <a:rPr lang="en-IN" sz="2880" b="1"/>
              <a:t>Dr. Tarun Jain</a:t>
            </a:r>
          </a:p>
        </p:txBody>
      </p:sp>
      <p:sp>
        <p:nvSpPr>
          <p:cNvPr id="11" name="TextBox 10">
            <a:extLst>
              <a:ext uri="{FF2B5EF4-FFF2-40B4-BE49-F238E27FC236}">
                <a16:creationId xmlns:a16="http://schemas.microsoft.com/office/drawing/2014/main" id="{518DCF3D-9E58-D863-E2FE-01ED58D18AB3}"/>
              </a:ext>
            </a:extLst>
          </p:cNvPr>
          <p:cNvSpPr txBox="1"/>
          <p:nvPr/>
        </p:nvSpPr>
        <p:spPr>
          <a:xfrm>
            <a:off x="3079462" y="2168635"/>
            <a:ext cx="8223703" cy="830997"/>
          </a:xfrm>
          <a:prstGeom prst="rect">
            <a:avLst/>
          </a:prstGeom>
          <a:noFill/>
        </p:spPr>
        <p:txBody>
          <a:bodyPr wrap="square" rtlCol="0">
            <a:spAutoFit/>
          </a:bodyPr>
          <a:lstStyle/>
          <a:p>
            <a:pPr algn="ctr"/>
            <a:r>
              <a:rPr lang="en-US" sz="2400" b="1"/>
              <a:t>School of Computer Science and Engineering</a:t>
            </a:r>
          </a:p>
          <a:p>
            <a:pPr algn="ctr"/>
            <a:r>
              <a:rPr lang="en-US" sz="2400" b="1"/>
              <a:t>Department of Computer Science and Engineering</a:t>
            </a:r>
            <a:endParaRPr lang="en-IN" sz="2400" b="1"/>
          </a:p>
        </p:txBody>
      </p:sp>
      <p:pic>
        <p:nvPicPr>
          <p:cNvPr id="13" name="Picture 12">
            <a:extLst>
              <a:ext uri="{FF2B5EF4-FFF2-40B4-BE49-F238E27FC236}">
                <a16:creationId xmlns:a16="http://schemas.microsoft.com/office/drawing/2014/main" id="{472C7617-D454-6EB1-5757-05DB2061F066}"/>
              </a:ext>
            </a:extLst>
          </p:cNvPr>
          <p:cNvPicPr>
            <a:picLocks noChangeAspect="1"/>
          </p:cNvPicPr>
          <p:nvPr/>
        </p:nvPicPr>
        <p:blipFill>
          <a:blip r:embed="rId2"/>
          <a:stretch>
            <a:fillRect/>
          </a:stretch>
        </p:blipFill>
        <p:spPr>
          <a:xfrm>
            <a:off x="605588" y="303655"/>
            <a:ext cx="5678279" cy="1502888"/>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Shape 0"/>
          <p:cNvSpPr/>
          <p:nvPr/>
        </p:nvSpPr>
        <p:spPr>
          <a:xfrm>
            <a:off x="793790" y="828080"/>
            <a:ext cx="2378869" cy="426244"/>
          </a:xfrm>
          <a:prstGeom prst="roundRect">
            <a:avLst>
              <a:gd name="adj" fmla="val 6386"/>
            </a:avLst>
          </a:prstGeom>
          <a:solidFill>
            <a:srgbClr val="00184D"/>
          </a:solidFill>
          <a:ln/>
        </p:spPr>
        <p:txBody>
          <a:bodyPr/>
          <a:lstStyle/>
          <a:p>
            <a:endParaRPr lang="en-IN"/>
          </a:p>
        </p:txBody>
      </p:sp>
      <p:sp>
        <p:nvSpPr>
          <p:cNvPr id="3" name="Text 1"/>
          <p:cNvSpPr/>
          <p:nvPr/>
        </p:nvSpPr>
        <p:spPr>
          <a:xfrm>
            <a:off x="929878" y="896064"/>
            <a:ext cx="2106692" cy="290274"/>
          </a:xfrm>
          <a:prstGeom prst="rect">
            <a:avLst/>
          </a:prstGeom>
          <a:noFill/>
          <a:ln/>
        </p:spPr>
        <p:txBody>
          <a:bodyPr wrap="none" lIns="0" tIns="0" rIns="0" bIns="0" rtlCol="0" anchor="t"/>
          <a:lstStyle/>
          <a:p>
            <a:pPr marL="0" indent="0" algn="l">
              <a:lnSpc>
                <a:spcPts val="2250"/>
              </a:lnSpc>
              <a:buNone/>
            </a:pPr>
            <a:r>
              <a:rPr lang="en-US" sz="1400" dirty="0">
                <a:solidFill>
                  <a:srgbClr val="E0D6DE"/>
                </a:solidFill>
                <a:latin typeface="Noto Sans TC" pitchFamily="34" charset="0"/>
                <a:ea typeface="Noto Sans TC" pitchFamily="34" charset="-122"/>
                <a:cs typeface="Noto Sans TC" pitchFamily="34" charset="-120"/>
              </a:rPr>
              <a:t>RESULTS (CLASSICAL ML)</a:t>
            </a:r>
            <a:endParaRPr lang="en-US" sz="1400" dirty="0"/>
          </a:p>
        </p:txBody>
      </p:sp>
      <p:sp>
        <p:nvSpPr>
          <p:cNvPr id="4" name="Text 2"/>
          <p:cNvSpPr/>
          <p:nvPr/>
        </p:nvSpPr>
        <p:spPr>
          <a:xfrm>
            <a:off x="793790" y="1345049"/>
            <a:ext cx="11280696" cy="566976"/>
          </a:xfrm>
          <a:prstGeom prst="rect">
            <a:avLst/>
          </a:prstGeom>
          <a:noFill/>
          <a:ln/>
        </p:spPr>
        <p:txBody>
          <a:bodyPr wrap="none" lIns="0" tIns="0" rIns="0" bIns="0" rtlCol="0" anchor="t"/>
          <a:lstStyle/>
          <a:p>
            <a:pPr marL="0" indent="0" algn="l">
              <a:lnSpc>
                <a:spcPts val="4450"/>
              </a:lnSpc>
              <a:buNone/>
            </a:pPr>
            <a:r>
              <a:rPr lang="en-US" sz="3550" dirty="0">
                <a:solidFill>
                  <a:srgbClr val="97B8FF"/>
                </a:solidFill>
                <a:latin typeface="Sora Medium" pitchFamily="34" charset="0"/>
                <a:ea typeface="Sora Medium" pitchFamily="34" charset="-122"/>
                <a:cs typeface="Sora Medium" pitchFamily="34" charset="-120"/>
              </a:rPr>
              <a:t>Classical Machine Learning Test Set Performance</a:t>
            </a:r>
            <a:endParaRPr lang="en-US" sz="3550" dirty="0"/>
          </a:p>
        </p:txBody>
      </p:sp>
      <p:pic>
        <p:nvPicPr>
          <p:cNvPr id="5" name="Image 0" descr="preencoded.png"/>
          <p:cNvPicPr>
            <a:picLocks noChangeAspect="1"/>
          </p:cNvPicPr>
          <p:nvPr/>
        </p:nvPicPr>
        <p:blipFill>
          <a:blip r:embed="rId3"/>
          <a:stretch>
            <a:fillRect/>
          </a:stretch>
        </p:blipFill>
        <p:spPr>
          <a:xfrm>
            <a:off x="793790" y="2507337"/>
            <a:ext cx="8284131" cy="3958471"/>
          </a:xfrm>
          <a:prstGeom prst="rect">
            <a:avLst/>
          </a:prstGeom>
        </p:spPr>
      </p:pic>
      <p:sp>
        <p:nvSpPr>
          <p:cNvPr id="6" name="Shape 3"/>
          <p:cNvSpPr/>
          <p:nvPr/>
        </p:nvSpPr>
        <p:spPr>
          <a:xfrm>
            <a:off x="3627596" y="6465808"/>
            <a:ext cx="226814" cy="226814"/>
          </a:xfrm>
          <a:prstGeom prst="roundRect">
            <a:avLst>
              <a:gd name="adj" fmla="val 8063"/>
            </a:avLst>
          </a:prstGeom>
          <a:solidFill>
            <a:srgbClr val="004EF5"/>
          </a:solidFill>
          <a:ln/>
        </p:spPr>
        <p:txBody>
          <a:bodyPr/>
          <a:lstStyle/>
          <a:p>
            <a:endParaRPr lang="en-IN"/>
          </a:p>
        </p:txBody>
      </p:sp>
      <p:sp>
        <p:nvSpPr>
          <p:cNvPr id="7" name="Text 4"/>
          <p:cNvSpPr/>
          <p:nvPr/>
        </p:nvSpPr>
        <p:spPr>
          <a:xfrm>
            <a:off x="3915370" y="6465808"/>
            <a:ext cx="944285" cy="226814"/>
          </a:xfrm>
          <a:prstGeom prst="rect">
            <a:avLst/>
          </a:prstGeom>
          <a:noFill/>
          <a:ln/>
        </p:spPr>
        <p:txBody>
          <a:bodyPr wrap="none" lIns="0" tIns="0" rIns="0" bIns="0" rtlCol="0" anchor="t"/>
          <a:lstStyle/>
          <a:p>
            <a:pPr marL="0" indent="0" algn="l">
              <a:lnSpc>
                <a:spcPts val="1750"/>
              </a:lnSpc>
              <a:buNone/>
            </a:pPr>
            <a:r>
              <a:rPr lang="en-US" sz="1750" dirty="0">
                <a:solidFill>
                  <a:srgbClr val="E0D6DE"/>
                </a:solidFill>
                <a:latin typeface="Noto Sans TC" pitchFamily="34" charset="0"/>
                <a:ea typeface="Noto Sans TC" pitchFamily="34" charset="-122"/>
                <a:cs typeface="Noto Sans TC" pitchFamily="34" charset="-120"/>
              </a:rPr>
              <a:t>Accuracy</a:t>
            </a:r>
            <a:endParaRPr lang="en-US" sz="1750" dirty="0"/>
          </a:p>
        </p:txBody>
      </p:sp>
      <p:sp>
        <p:nvSpPr>
          <p:cNvPr id="8" name="Shape 5"/>
          <p:cNvSpPr/>
          <p:nvPr/>
        </p:nvSpPr>
        <p:spPr>
          <a:xfrm>
            <a:off x="5012055" y="6465808"/>
            <a:ext cx="226814" cy="226814"/>
          </a:xfrm>
          <a:prstGeom prst="roundRect">
            <a:avLst>
              <a:gd name="adj" fmla="val 8063"/>
            </a:avLst>
          </a:prstGeom>
          <a:solidFill>
            <a:srgbClr val="6E9CFF"/>
          </a:solidFill>
          <a:ln/>
        </p:spPr>
        <p:txBody>
          <a:bodyPr/>
          <a:lstStyle/>
          <a:p>
            <a:endParaRPr lang="en-IN"/>
          </a:p>
        </p:txBody>
      </p:sp>
      <p:sp>
        <p:nvSpPr>
          <p:cNvPr id="9" name="Text 6"/>
          <p:cNvSpPr/>
          <p:nvPr/>
        </p:nvSpPr>
        <p:spPr>
          <a:xfrm>
            <a:off x="5299829" y="6465808"/>
            <a:ext cx="1301710" cy="226814"/>
          </a:xfrm>
          <a:prstGeom prst="rect">
            <a:avLst/>
          </a:prstGeom>
          <a:noFill/>
          <a:ln/>
        </p:spPr>
        <p:txBody>
          <a:bodyPr wrap="none" lIns="0" tIns="0" rIns="0" bIns="0" rtlCol="0" anchor="t"/>
          <a:lstStyle/>
          <a:p>
            <a:pPr marL="0" indent="0" algn="l">
              <a:lnSpc>
                <a:spcPts val="1750"/>
              </a:lnSpc>
              <a:buNone/>
            </a:pPr>
            <a:r>
              <a:rPr lang="en-US" sz="1750" dirty="0">
                <a:solidFill>
                  <a:srgbClr val="E0D6DE"/>
                </a:solidFill>
                <a:latin typeface="Noto Sans TC" pitchFamily="34" charset="0"/>
                <a:ea typeface="Noto Sans TC" pitchFamily="34" charset="-122"/>
                <a:cs typeface="Noto Sans TC" pitchFamily="34" charset="-120"/>
              </a:rPr>
              <a:t>Weighted F1</a:t>
            </a:r>
            <a:endParaRPr lang="en-US" sz="1750" dirty="0"/>
          </a:p>
        </p:txBody>
      </p:sp>
      <p:sp>
        <p:nvSpPr>
          <p:cNvPr id="10" name="Text 7"/>
          <p:cNvSpPr/>
          <p:nvPr/>
        </p:nvSpPr>
        <p:spPr>
          <a:xfrm>
            <a:off x="9638943" y="3193733"/>
            <a:ext cx="4205168" cy="3266123"/>
          </a:xfrm>
          <a:prstGeom prst="rect">
            <a:avLst/>
          </a:prstGeom>
          <a:noFill/>
          <a:ln/>
        </p:spPr>
        <p:txBody>
          <a:bodyPr wrap="square" lIns="0" tIns="0" rIns="0" bIns="0" rtlCol="0" anchor="t"/>
          <a:lstStyle/>
          <a:p>
            <a:pPr marL="0" indent="0" algn="l">
              <a:lnSpc>
                <a:spcPts val="2850"/>
              </a:lnSpc>
              <a:buNone/>
            </a:pPr>
            <a:r>
              <a:rPr lang="en-US" sz="1750" dirty="0">
                <a:solidFill>
                  <a:srgbClr val="E0D6DE"/>
                </a:solidFill>
                <a:latin typeface="Noto Sans TC" pitchFamily="34" charset="0"/>
                <a:ea typeface="Noto Sans TC" pitchFamily="34" charset="-122"/>
                <a:cs typeface="Noto Sans TC" pitchFamily="34" charset="-120"/>
              </a:rPr>
              <a:t>The TF-IDF + Linear SVM model demonstrated the strongest performance among the classical machine learning approaches, achieving the highest accuracy and weighted F1-score on the unseen test data. This indicates the effectiveness of TF-IDF in capturing discriminative features for resume text.</a:t>
            </a:r>
            <a:endParaRPr lang="en-US" sz="17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2155746"/>
            <a:ext cx="7556421" cy="2126337"/>
          </a:xfrm>
          <a:prstGeom prst="rect">
            <a:avLst/>
          </a:prstGeom>
          <a:noFill/>
          <a:ln/>
        </p:spPr>
        <p:txBody>
          <a:bodyPr wrap="square" lIns="0" tIns="0" rIns="0" bIns="0" rtlCol="0" anchor="t"/>
          <a:lstStyle/>
          <a:p>
            <a:pPr marL="0" marR="0" lvl="0" indent="0" algn="l" defTabSz="914400" rtl="0" eaLnBrk="1" fontAlgn="auto" latinLnBrk="0" hangingPunct="1">
              <a:lnSpc>
                <a:spcPts val="5550"/>
              </a:lnSpc>
              <a:spcBef>
                <a:spcPts val="0"/>
              </a:spcBef>
              <a:spcAft>
                <a:spcPts val="0"/>
              </a:spcAft>
              <a:buClrTx/>
              <a:buSzTx/>
              <a:buFontTx/>
              <a:buNone/>
              <a:tabLst/>
              <a:defRPr/>
            </a:pPr>
            <a:r>
              <a:rPr kumimoji="0" lang="en-US" sz="4450" b="0" i="0" u="none" strike="noStrike" kern="1200" cap="none" spc="0" normalizeH="0" baseline="0" noProof="0" dirty="0">
                <a:ln>
                  <a:noFill/>
                </a:ln>
                <a:solidFill>
                  <a:srgbClr val="F2F0F4"/>
                </a:solidFill>
                <a:effectLst/>
                <a:uLnTx/>
                <a:uFillTx/>
                <a:latin typeface="Montserrat" pitchFamily="34" charset="0"/>
                <a:ea typeface="Montserrat" pitchFamily="34" charset="-122"/>
                <a:cs typeface="Montserrat" pitchFamily="34" charset="-120"/>
              </a:rPr>
              <a:t>Resume Classification: Transformer Models for Talent Acquisition</a:t>
            </a:r>
            <a:endParaRPr kumimoji="0" lang="en-US" sz="44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 name="Text 1"/>
          <p:cNvSpPr/>
          <p:nvPr/>
        </p:nvSpPr>
        <p:spPr>
          <a:xfrm>
            <a:off x="793790" y="4622244"/>
            <a:ext cx="7556421" cy="1451610"/>
          </a:xfrm>
          <a:prstGeom prst="rect">
            <a:avLst/>
          </a:prstGeom>
          <a:noFill/>
          <a:ln/>
        </p:spPr>
        <p:txBody>
          <a:bodyPr wrap="square" lIns="0" tIns="0" rIns="0" bIns="0" rtlCol="0" anchor="t"/>
          <a:lstStyle/>
          <a:p>
            <a:pPr marL="0" marR="0" lvl="0" indent="0" algn="l" defTabSz="914400" rtl="0" eaLnBrk="1" fontAlgn="auto" latinLnBrk="0" hangingPunct="1">
              <a:lnSpc>
                <a:spcPts val="2850"/>
              </a:lnSpc>
              <a:spcBef>
                <a:spcPts val="0"/>
              </a:spcBef>
              <a:spcAft>
                <a:spcPts val="0"/>
              </a:spcAft>
              <a:buClrTx/>
              <a:buSzTx/>
              <a:buFontTx/>
              <a:buNone/>
              <a:tabLst/>
              <a:defRPr/>
            </a:pPr>
            <a:r>
              <a:rPr kumimoji="0" lang="en-US" sz="1750" b="0" i="0" u="none" strike="noStrike" kern="1200" cap="none" spc="0" normalizeH="0" baseline="0" noProof="0" dirty="0">
                <a:ln>
                  <a:noFill/>
                </a:ln>
                <a:solidFill>
                  <a:srgbClr val="DCD7E5"/>
                </a:solidFill>
                <a:effectLst/>
                <a:uLnTx/>
                <a:uFillTx/>
                <a:latin typeface="Heebo Light" pitchFamily="34" charset="0"/>
                <a:ea typeface="Heebo Light" pitchFamily="34" charset="-122"/>
                <a:cs typeface="Heebo Light" pitchFamily="34" charset="-120"/>
              </a:rPr>
              <a:t>This research explores the efficacy of classical machine learning and transformer-based deep learning for resume classification, utilizing the extensive ResumeAtlas dataset. Our objective is to enhance automated talent acquisition processes through robust classification.</a:t>
            </a:r>
            <a:endParaRPr kumimoji="0" lang="en-US" sz="17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530064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37473" y="579358"/>
            <a:ext cx="4099798" cy="263366"/>
          </a:xfrm>
          <a:prstGeom prst="rect">
            <a:avLst/>
          </a:prstGeom>
          <a:noFill/>
          <a:ln/>
        </p:spPr>
        <p:txBody>
          <a:bodyPr wrap="none" lIns="0" tIns="0" rIns="0" bIns="0" rtlCol="0" anchor="t"/>
          <a:lstStyle/>
          <a:p>
            <a:pPr marL="0" marR="0" lvl="0" indent="0" algn="l" defTabSz="914400" rtl="0" eaLnBrk="1" fontAlgn="auto" latinLnBrk="0" hangingPunct="1">
              <a:lnSpc>
                <a:spcPts val="2050"/>
              </a:lnSpc>
              <a:spcBef>
                <a:spcPts val="0"/>
              </a:spcBef>
              <a:spcAft>
                <a:spcPts val="0"/>
              </a:spcAft>
              <a:buClrTx/>
              <a:buSzTx/>
              <a:buFontTx/>
              <a:buNone/>
              <a:tabLst/>
              <a:defRPr/>
            </a:pPr>
            <a:r>
              <a:rPr kumimoji="0" lang="en-US" sz="1650" b="0" i="0" u="none" strike="noStrike" kern="1200" cap="none" spc="0" normalizeH="0" baseline="0" noProof="0" dirty="0">
                <a:ln>
                  <a:noFill/>
                </a:ln>
                <a:solidFill>
                  <a:srgbClr val="F2F0F4"/>
                </a:solidFill>
                <a:effectLst/>
                <a:uLnTx/>
                <a:uFillTx/>
                <a:latin typeface="Montserrat" pitchFamily="34" charset="0"/>
                <a:ea typeface="Montserrat" pitchFamily="34" charset="-122"/>
                <a:cs typeface="Montserrat" pitchFamily="34" charset="-120"/>
              </a:rPr>
              <a:t>BERT Model Training and Performance</a:t>
            </a:r>
            <a:endParaRPr kumimoji="0" lang="en-US" sz="16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Text 1"/>
          <p:cNvSpPr/>
          <p:nvPr/>
        </p:nvSpPr>
        <p:spPr>
          <a:xfrm>
            <a:off x="737473" y="892731"/>
            <a:ext cx="6352103" cy="421481"/>
          </a:xfrm>
          <a:prstGeom prst="rect">
            <a:avLst/>
          </a:prstGeom>
          <a:noFill/>
          <a:ln/>
        </p:spPr>
        <p:txBody>
          <a:bodyPr wrap="none" lIns="0" tIns="0" rIns="0" bIns="0" rtlCol="0" anchor="t"/>
          <a:lstStyle/>
          <a:p>
            <a:pPr marL="0" marR="0" lvl="0" indent="0" algn="l" defTabSz="914400" rtl="0" eaLnBrk="1" fontAlgn="auto" latinLnBrk="0" hangingPunct="1">
              <a:lnSpc>
                <a:spcPts val="3300"/>
              </a:lnSpc>
              <a:spcBef>
                <a:spcPts val="0"/>
              </a:spcBef>
              <a:spcAft>
                <a:spcPts val="0"/>
              </a:spcAft>
              <a:buClrTx/>
              <a:buSzTx/>
              <a:buFontTx/>
              <a:buNone/>
              <a:tabLst/>
              <a:defRPr/>
            </a:pPr>
            <a:r>
              <a:rPr kumimoji="0" lang="en-US" sz="2650" b="0" i="0" u="none" strike="noStrike" kern="1200" cap="none" spc="0" normalizeH="0" baseline="0" noProof="0" dirty="0">
                <a:ln>
                  <a:noFill/>
                </a:ln>
                <a:solidFill>
                  <a:srgbClr val="F2F0F4"/>
                </a:solidFill>
                <a:effectLst/>
                <a:uLnTx/>
                <a:uFillTx/>
                <a:latin typeface="Montserrat" pitchFamily="34" charset="0"/>
                <a:ea typeface="Montserrat" pitchFamily="34" charset="-122"/>
                <a:cs typeface="Montserrat" pitchFamily="34" charset="-120"/>
              </a:rPr>
              <a:t>Robust Performance on ResumeAtlas</a:t>
            </a:r>
            <a:endParaRPr kumimoji="0" lang="en-US" sz="26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 name="Text 2"/>
          <p:cNvSpPr/>
          <p:nvPr/>
        </p:nvSpPr>
        <p:spPr>
          <a:xfrm>
            <a:off x="737473" y="2213253"/>
            <a:ext cx="4337090" cy="940118"/>
          </a:xfrm>
          <a:prstGeom prst="rect">
            <a:avLst/>
          </a:prstGeom>
          <a:noFill/>
          <a:ln/>
        </p:spPr>
        <p:txBody>
          <a:bodyPr wrap="square" lIns="0" tIns="0" rIns="0" bIns="0" rtlCol="0" anchor="t"/>
          <a:lstStyle/>
          <a:p>
            <a:pPr marL="0" marR="0" lvl="0" indent="0" algn="l" defTabSz="914400" rtl="0" eaLnBrk="1" fontAlgn="auto" latinLnBrk="0" hangingPunct="1">
              <a:lnSpc>
                <a:spcPts val="1850"/>
              </a:lnSpc>
              <a:spcBef>
                <a:spcPts val="0"/>
              </a:spcBef>
              <a:spcAft>
                <a:spcPts val="0"/>
              </a:spcAft>
              <a:buClrTx/>
              <a:buSzTx/>
              <a:buFontTx/>
              <a:buNone/>
              <a:tabLst/>
              <a:defRPr/>
            </a:pPr>
            <a:r>
              <a:rPr kumimoji="0" lang="en-US" sz="1300" b="0" i="0" u="none" strike="noStrike" kern="1200" cap="none" spc="0" normalizeH="0" baseline="0" noProof="0" dirty="0">
                <a:ln>
                  <a:noFill/>
                </a:ln>
                <a:solidFill>
                  <a:srgbClr val="DCD7E5"/>
                </a:solidFill>
                <a:effectLst/>
                <a:uLnTx/>
                <a:uFillTx/>
                <a:latin typeface="Heebo Light" pitchFamily="34" charset="0"/>
                <a:ea typeface="Heebo Light" pitchFamily="34" charset="-122"/>
                <a:cs typeface="Heebo Light" pitchFamily="34" charset="-120"/>
              </a:rPr>
              <a:t>Our fine-tuned BERT model demonstrates strong performance in multi-class resume classification. Optimized training protocols ensured efficient resource utilization while achieving high accuracy metrics.</a:t>
            </a:r>
            <a:endParaRPr kumimoji="0" lang="en-US" sz="13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Text 3"/>
          <p:cNvSpPr/>
          <p:nvPr/>
        </p:nvSpPr>
        <p:spPr>
          <a:xfrm>
            <a:off x="737473" y="3266123"/>
            <a:ext cx="4337090" cy="1629251"/>
          </a:xfrm>
          <a:prstGeom prst="rect">
            <a:avLst/>
          </a:prstGeom>
          <a:noFill/>
          <a:ln/>
        </p:spPr>
        <p:txBody>
          <a:bodyPr wrap="square" lIns="0" tIns="0" rIns="0" bIns="0" rtlCol="0" anchor="t"/>
          <a:lstStyle/>
          <a:p>
            <a:pPr marL="342900" marR="0" lvl="0" indent="-342900" algn="l" defTabSz="914400" rtl="0" eaLnBrk="1" fontAlgn="auto" latinLnBrk="0" hangingPunct="1">
              <a:lnSpc>
                <a:spcPts val="1850"/>
              </a:lnSpc>
              <a:spcBef>
                <a:spcPts val="0"/>
              </a:spcBef>
              <a:spcAft>
                <a:spcPts val="0"/>
              </a:spcAft>
              <a:buClrTx/>
              <a:buSzPct val="100000"/>
              <a:buFontTx/>
              <a:buChar char="•"/>
              <a:tabLst/>
              <a:defRPr/>
            </a:pPr>
            <a:r>
              <a:rPr kumimoji="0" lang="en-US" sz="1300" b="0" i="0" u="none" strike="noStrike" kern="1200" cap="none" spc="0" normalizeH="0" baseline="0" noProof="0" dirty="0">
                <a:ln>
                  <a:noFill/>
                </a:ln>
                <a:solidFill>
                  <a:srgbClr val="DCD7E5"/>
                </a:solidFill>
                <a:effectLst/>
                <a:uLnTx/>
                <a:uFillTx/>
                <a:latin typeface="Heebo Light" pitchFamily="34" charset="0"/>
                <a:ea typeface="Heebo Light" pitchFamily="34" charset="-122"/>
                <a:cs typeface="Heebo Light" pitchFamily="34" charset="-120"/>
              </a:rPr>
              <a:t>Transformer Model: BERT (bert-base-uncased)</a:t>
            </a:r>
            <a:endParaRPr kumimoji="0" lang="en-US" sz="13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ts val="1850"/>
              </a:lnSpc>
              <a:spcBef>
                <a:spcPts val="0"/>
              </a:spcBef>
              <a:spcAft>
                <a:spcPts val="0"/>
              </a:spcAft>
              <a:buClrTx/>
              <a:buSzPct val="100000"/>
              <a:buFontTx/>
              <a:buChar char="•"/>
              <a:tabLst/>
              <a:defRPr/>
            </a:pPr>
            <a:r>
              <a:rPr kumimoji="0" lang="en-US" sz="1300" b="0" i="0" u="none" strike="noStrike" kern="1200" cap="none" spc="0" normalizeH="0" baseline="0" noProof="0" dirty="0">
                <a:ln>
                  <a:noFill/>
                </a:ln>
                <a:solidFill>
                  <a:srgbClr val="DCD7E5"/>
                </a:solidFill>
                <a:effectLst/>
                <a:uLnTx/>
                <a:uFillTx/>
                <a:latin typeface="Heebo Light" pitchFamily="34" charset="0"/>
                <a:ea typeface="Heebo Light" pitchFamily="34" charset="-122"/>
                <a:cs typeface="Heebo Light" pitchFamily="34" charset="-120"/>
              </a:rPr>
              <a:t>Fine-tuning: Multi-class classification</a:t>
            </a:r>
            <a:endParaRPr kumimoji="0" lang="en-US" sz="13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ts val="1850"/>
              </a:lnSpc>
              <a:spcBef>
                <a:spcPts val="0"/>
              </a:spcBef>
              <a:spcAft>
                <a:spcPts val="0"/>
              </a:spcAft>
              <a:buClrTx/>
              <a:buSzPct val="100000"/>
              <a:buFontTx/>
              <a:buChar char="•"/>
              <a:tabLst/>
              <a:defRPr/>
            </a:pPr>
            <a:r>
              <a:rPr kumimoji="0" lang="en-US" sz="1300" b="0" i="0" u="none" strike="noStrike" kern="1200" cap="none" spc="0" normalizeH="0" baseline="0" noProof="0" dirty="0">
                <a:ln>
                  <a:noFill/>
                </a:ln>
                <a:solidFill>
                  <a:srgbClr val="DCD7E5"/>
                </a:solidFill>
                <a:effectLst/>
                <a:uLnTx/>
                <a:uFillTx/>
                <a:latin typeface="Heebo Light" pitchFamily="34" charset="0"/>
                <a:ea typeface="Heebo Light" pitchFamily="34" charset="-122"/>
                <a:cs typeface="Heebo Light" pitchFamily="34" charset="-120"/>
              </a:rPr>
              <a:t>Training Epochs: 7</a:t>
            </a:r>
            <a:endParaRPr kumimoji="0" lang="en-US" sz="13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ts val="1850"/>
              </a:lnSpc>
              <a:spcBef>
                <a:spcPts val="0"/>
              </a:spcBef>
              <a:spcAft>
                <a:spcPts val="0"/>
              </a:spcAft>
              <a:buClrTx/>
              <a:buSzPct val="100000"/>
              <a:buFontTx/>
              <a:buChar char="•"/>
              <a:tabLst/>
              <a:defRPr/>
            </a:pPr>
            <a:r>
              <a:rPr kumimoji="0" lang="en-US" sz="1300" b="0" i="0" u="none" strike="noStrike" kern="1200" cap="none" spc="0" normalizeH="0" baseline="0" noProof="0" dirty="0">
                <a:ln>
                  <a:noFill/>
                </a:ln>
                <a:solidFill>
                  <a:srgbClr val="DCD7E5"/>
                </a:solidFill>
                <a:effectLst/>
                <a:uLnTx/>
                <a:uFillTx/>
                <a:latin typeface="Heebo Light" pitchFamily="34" charset="0"/>
                <a:ea typeface="Heebo Light" pitchFamily="34" charset="-122"/>
                <a:cs typeface="Heebo Light" pitchFamily="34" charset="-120"/>
              </a:rPr>
              <a:t>Learning Rate: Cosine scheduler</a:t>
            </a:r>
            <a:endParaRPr kumimoji="0" lang="en-US" sz="13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ts val="1850"/>
              </a:lnSpc>
              <a:spcBef>
                <a:spcPts val="0"/>
              </a:spcBef>
              <a:spcAft>
                <a:spcPts val="0"/>
              </a:spcAft>
              <a:buClrTx/>
              <a:buSzPct val="100000"/>
              <a:buFontTx/>
              <a:buChar char="•"/>
              <a:tabLst/>
              <a:defRPr/>
            </a:pPr>
            <a:r>
              <a:rPr kumimoji="0" lang="en-US" sz="1300" b="0" i="0" u="none" strike="noStrike" kern="1200" cap="none" spc="0" normalizeH="0" baseline="0" noProof="0" dirty="0">
                <a:ln>
                  <a:noFill/>
                </a:ln>
                <a:solidFill>
                  <a:srgbClr val="DCD7E5"/>
                </a:solidFill>
                <a:effectLst/>
                <a:uLnTx/>
                <a:uFillTx/>
                <a:latin typeface="Heebo Light" pitchFamily="34" charset="0"/>
                <a:ea typeface="Heebo Light" pitchFamily="34" charset="-122"/>
                <a:cs typeface="Heebo Light" pitchFamily="34" charset="-120"/>
              </a:rPr>
              <a:t>Precision: Mixed FP16 training</a:t>
            </a:r>
            <a:endParaRPr kumimoji="0" lang="en-US" sz="13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ts val="1850"/>
              </a:lnSpc>
              <a:spcBef>
                <a:spcPts val="0"/>
              </a:spcBef>
              <a:spcAft>
                <a:spcPts val="0"/>
              </a:spcAft>
              <a:buClrTx/>
              <a:buSzPct val="100000"/>
              <a:buFontTx/>
              <a:buChar char="•"/>
              <a:tabLst/>
              <a:defRPr/>
            </a:pPr>
            <a:r>
              <a:rPr kumimoji="0" lang="en-US" sz="1300" b="0" i="0" u="none" strike="noStrike" kern="1200" cap="none" spc="0" normalizeH="0" baseline="0" noProof="0" dirty="0">
                <a:ln>
                  <a:noFill/>
                </a:ln>
                <a:solidFill>
                  <a:srgbClr val="DCD7E5"/>
                </a:solidFill>
                <a:effectLst/>
                <a:uLnTx/>
                <a:uFillTx/>
                <a:latin typeface="Heebo Light" pitchFamily="34" charset="0"/>
                <a:ea typeface="Heebo Light" pitchFamily="34" charset="-122"/>
                <a:cs typeface="Heebo Light" pitchFamily="34" charset="-120"/>
              </a:rPr>
              <a:t>Hardware: GPU (RTX 4060)</a:t>
            </a:r>
            <a:endParaRPr kumimoji="0" lang="en-US" sz="13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6" name="Image 0" descr="preencoded.png"/>
          <p:cNvPicPr>
            <a:picLocks noChangeAspect="1"/>
          </p:cNvPicPr>
          <p:nvPr/>
        </p:nvPicPr>
        <p:blipFill>
          <a:blip r:embed="rId3"/>
          <a:stretch>
            <a:fillRect/>
          </a:stretch>
        </p:blipFill>
        <p:spPr>
          <a:xfrm>
            <a:off x="6334125" y="1642943"/>
            <a:ext cx="6725603" cy="3753802"/>
          </a:xfrm>
          <a:prstGeom prst="rect">
            <a:avLst/>
          </a:prstGeom>
        </p:spPr>
      </p:pic>
      <p:sp>
        <p:nvSpPr>
          <p:cNvPr id="7" name="Shape 4"/>
          <p:cNvSpPr/>
          <p:nvPr/>
        </p:nvSpPr>
        <p:spPr>
          <a:xfrm>
            <a:off x="737473" y="5678448"/>
            <a:ext cx="6515100" cy="925711"/>
          </a:xfrm>
          <a:prstGeom prst="roundRect">
            <a:avLst>
              <a:gd name="adj" fmla="val 7648"/>
            </a:avLst>
          </a:prstGeom>
          <a:solidFill>
            <a:srgbClr val="31136C"/>
          </a:solidFill>
          <a:ln w="7620">
            <a:solidFill>
              <a:srgbClr val="4A2C85"/>
            </a:solidFill>
            <a:prstDash val="soli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Text 5"/>
          <p:cNvSpPr/>
          <p:nvPr/>
        </p:nvSpPr>
        <p:spPr>
          <a:xfrm>
            <a:off x="913567" y="5854541"/>
            <a:ext cx="2107168" cy="263366"/>
          </a:xfrm>
          <a:prstGeom prst="rect">
            <a:avLst/>
          </a:prstGeom>
          <a:noFill/>
          <a:ln/>
        </p:spPr>
        <p:txBody>
          <a:bodyPr wrap="none" lIns="0" tIns="0" rIns="0" bIns="0" rtlCol="0" anchor="t"/>
          <a:lstStyle/>
          <a:p>
            <a:pPr marL="0" marR="0" lvl="0" indent="0" algn="l" defTabSz="914400" rtl="0" eaLnBrk="1" fontAlgn="auto" latinLnBrk="0" hangingPunct="1">
              <a:lnSpc>
                <a:spcPts val="2050"/>
              </a:lnSpc>
              <a:spcBef>
                <a:spcPts val="0"/>
              </a:spcBef>
              <a:spcAft>
                <a:spcPts val="0"/>
              </a:spcAft>
              <a:buClrTx/>
              <a:buSzTx/>
              <a:buFontTx/>
              <a:buNone/>
              <a:tabLst/>
              <a:defRPr/>
            </a:pPr>
            <a:r>
              <a:rPr kumimoji="0" lang="en-US" sz="1650" b="0" i="0" u="none" strike="noStrike" kern="1200" cap="none" spc="0" normalizeH="0" baseline="0" noProof="0" dirty="0">
                <a:ln>
                  <a:noFill/>
                </a:ln>
                <a:solidFill>
                  <a:srgbClr val="DCD7E5"/>
                </a:solidFill>
                <a:effectLst/>
                <a:uLnTx/>
                <a:uFillTx/>
                <a:latin typeface="Montserrat" pitchFamily="34" charset="0"/>
                <a:ea typeface="Montserrat" pitchFamily="34" charset="-122"/>
                <a:cs typeface="Montserrat" pitchFamily="34" charset="-120"/>
              </a:rPr>
              <a:t>Training Accuracy</a:t>
            </a:r>
            <a:endParaRPr kumimoji="0" lang="en-US" sz="16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Text 6"/>
          <p:cNvSpPr/>
          <p:nvPr/>
        </p:nvSpPr>
        <p:spPr>
          <a:xfrm>
            <a:off x="913567" y="6193036"/>
            <a:ext cx="6162913" cy="235029"/>
          </a:xfrm>
          <a:prstGeom prst="rect">
            <a:avLst/>
          </a:prstGeom>
          <a:noFill/>
          <a:ln/>
        </p:spPr>
        <p:txBody>
          <a:bodyPr wrap="none" lIns="0" tIns="0" rIns="0" bIns="0" rtlCol="0" anchor="t"/>
          <a:lstStyle/>
          <a:p>
            <a:pPr marL="0" marR="0" lvl="0" indent="0" algn="l" defTabSz="914400" rtl="0" eaLnBrk="1" fontAlgn="auto" latinLnBrk="0" hangingPunct="1">
              <a:lnSpc>
                <a:spcPts val="1850"/>
              </a:lnSpc>
              <a:spcBef>
                <a:spcPts val="0"/>
              </a:spcBef>
              <a:spcAft>
                <a:spcPts val="0"/>
              </a:spcAft>
              <a:buClrTx/>
              <a:buSzTx/>
              <a:buFontTx/>
              <a:buNone/>
              <a:tabLst/>
              <a:defRPr/>
            </a:pPr>
            <a:r>
              <a:rPr kumimoji="0" lang="en-US" sz="1300" b="0" i="0" u="none" strike="noStrike" kern="1200" cap="none" spc="0" normalizeH="0" baseline="0" noProof="0" dirty="0">
                <a:ln>
                  <a:noFill/>
                </a:ln>
                <a:solidFill>
                  <a:srgbClr val="DCD7E5"/>
                </a:solidFill>
                <a:effectLst/>
                <a:uLnTx/>
                <a:uFillTx/>
                <a:latin typeface="Heebo Light" pitchFamily="34" charset="0"/>
                <a:ea typeface="Heebo Light" pitchFamily="34" charset="-122"/>
                <a:cs typeface="Heebo Light" pitchFamily="34" charset="-120"/>
              </a:rPr>
              <a:t>96.9%</a:t>
            </a:r>
            <a:endParaRPr kumimoji="0" lang="en-US" sz="13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Shape 7"/>
          <p:cNvSpPr/>
          <p:nvPr/>
        </p:nvSpPr>
        <p:spPr>
          <a:xfrm>
            <a:off x="7377827" y="5678448"/>
            <a:ext cx="6515100" cy="925711"/>
          </a:xfrm>
          <a:prstGeom prst="roundRect">
            <a:avLst>
              <a:gd name="adj" fmla="val 7648"/>
            </a:avLst>
          </a:prstGeom>
          <a:solidFill>
            <a:srgbClr val="31136C"/>
          </a:solidFill>
          <a:ln w="7620">
            <a:solidFill>
              <a:srgbClr val="4A2C85"/>
            </a:solidFill>
            <a:prstDash val="soli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Text 8"/>
          <p:cNvSpPr/>
          <p:nvPr/>
        </p:nvSpPr>
        <p:spPr>
          <a:xfrm>
            <a:off x="7553920" y="5854541"/>
            <a:ext cx="2107168" cy="263366"/>
          </a:xfrm>
          <a:prstGeom prst="rect">
            <a:avLst/>
          </a:prstGeom>
          <a:noFill/>
          <a:ln/>
        </p:spPr>
        <p:txBody>
          <a:bodyPr wrap="none" lIns="0" tIns="0" rIns="0" bIns="0" rtlCol="0" anchor="t"/>
          <a:lstStyle/>
          <a:p>
            <a:pPr marL="0" marR="0" lvl="0" indent="0" algn="l" defTabSz="914400" rtl="0" eaLnBrk="1" fontAlgn="auto" latinLnBrk="0" hangingPunct="1">
              <a:lnSpc>
                <a:spcPts val="2050"/>
              </a:lnSpc>
              <a:spcBef>
                <a:spcPts val="0"/>
              </a:spcBef>
              <a:spcAft>
                <a:spcPts val="0"/>
              </a:spcAft>
              <a:buClrTx/>
              <a:buSzTx/>
              <a:buFontTx/>
              <a:buNone/>
              <a:tabLst/>
              <a:defRPr/>
            </a:pPr>
            <a:r>
              <a:rPr kumimoji="0" lang="en-US" sz="1650" b="0" i="0" u="none" strike="noStrike" kern="1200" cap="none" spc="0" normalizeH="0" baseline="0" noProof="0" dirty="0">
                <a:ln>
                  <a:noFill/>
                </a:ln>
                <a:solidFill>
                  <a:srgbClr val="DCD7E5"/>
                </a:solidFill>
                <a:effectLst/>
                <a:uLnTx/>
                <a:uFillTx/>
                <a:latin typeface="Montserrat" pitchFamily="34" charset="0"/>
                <a:ea typeface="Montserrat" pitchFamily="34" charset="-122"/>
                <a:cs typeface="Montserrat" pitchFamily="34" charset="-120"/>
              </a:rPr>
              <a:t>Validation Accuracy</a:t>
            </a:r>
            <a:endParaRPr kumimoji="0" lang="en-US" sz="16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 name="Text 9"/>
          <p:cNvSpPr/>
          <p:nvPr/>
        </p:nvSpPr>
        <p:spPr>
          <a:xfrm>
            <a:off x="7553920" y="6193036"/>
            <a:ext cx="6162913" cy="235029"/>
          </a:xfrm>
          <a:prstGeom prst="rect">
            <a:avLst/>
          </a:prstGeom>
          <a:noFill/>
          <a:ln/>
        </p:spPr>
        <p:txBody>
          <a:bodyPr wrap="none" lIns="0" tIns="0" rIns="0" bIns="0" rtlCol="0" anchor="t"/>
          <a:lstStyle/>
          <a:p>
            <a:pPr marL="0" marR="0" lvl="0" indent="0" algn="l" defTabSz="914400" rtl="0" eaLnBrk="1" fontAlgn="auto" latinLnBrk="0" hangingPunct="1">
              <a:lnSpc>
                <a:spcPts val="1850"/>
              </a:lnSpc>
              <a:spcBef>
                <a:spcPts val="0"/>
              </a:spcBef>
              <a:spcAft>
                <a:spcPts val="0"/>
              </a:spcAft>
              <a:buClrTx/>
              <a:buSzTx/>
              <a:buFontTx/>
              <a:buNone/>
              <a:tabLst/>
              <a:defRPr/>
            </a:pPr>
            <a:r>
              <a:rPr kumimoji="0" lang="en-US" sz="1300" b="0" i="0" u="none" strike="noStrike" kern="1200" cap="none" spc="0" normalizeH="0" baseline="0" noProof="0" dirty="0">
                <a:ln>
                  <a:noFill/>
                </a:ln>
                <a:solidFill>
                  <a:srgbClr val="DCD7E5"/>
                </a:solidFill>
                <a:effectLst/>
                <a:uLnTx/>
                <a:uFillTx/>
                <a:latin typeface="Heebo Light" pitchFamily="34" charset="0"/>
                <a:ea typeface="Heebo Light" pitchFamily="34" charset="-122"/>
                <a:cs typeface="Heebo Light" pitchFamily="34" charset="-120"/>
              </a:rPr>
              <a:t>88.5%</a:t>
            </a:r>
            <a:endParaRPr kumimoji="0" lang="en-US" sz="13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3" name="Shape 10"/>
          <p:cNvSpPr/>
          <p:nvPr/>
        </p:nvSpPr>
        <p:spPr>
          <a:xfrm>
            <a:off x="737473" y="6729412"/>
            <a:ext cx="6515100" cy="925711"/>
          </a:xfrm>
          <a:prstGeom prst="roundRect">
            <a:avLst>
              <a:gd name="adj" fmla="val 7648"/>
            </a:avLst>
          </a:prstGeom>
          <a:solidFill>
            <a:srgbClr val="31136C"/>
          </a:solidFill>
          <a:ln w="7620">
            <a:solidFill>
              <a:srgbClr val="4A2C85"/>
            </a:solidFill>
            <a:prstDash val="soli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 name="Text 11"/>
          <p:cNvSpPr/>
          <p:nvPr/>
        </p:nvSpPr>
        <p:spPr>
          <a:xfrm>
            <a:off x="913567" y="6905506"/>
            <a:ext cx="2107168" cy="263366"/>
          </a:xfrm>
          <a:prstGeom prst="rect">
            <a:avLst/>
          </a:prstGeom>
          <a:noFill/>
          <a:ln/>
        </p:spPr>
        <p:txBody>
          <a:bodyPr wrap="none" lIns="0" tIns="0" rIns="0" bIns="0" rtlCol="0" anchor="t"/>
          <a:lstStyle/>
          <a:p>
            <a:pPr marL="0" marR="0" lvl="0" indent="0" algn="l" defTabSz="914400" rtl="0" eaLnBrk="1" fontAlgn="auto" latinLnBrk="0" hangingPunct="1">
              <a:lnSpc>
                <a:spcPts val="2050"/>
              </a:lnSpc>
              <a:spcBef>
                <a:spcPts val="0"/>
              </a:spcBef>
              <a:spcAft>
                <a:spcPts val="0"/>
              </a:spcAft>
              <a:buClrTx/>
              <a:buSzTx/>
              <a:buFontTx/>
              <a:buNone/>
              <a:tabLst/>
              <a:defRPr/>
            </a:pPr>
            <a:r>
              <a:rPr kumimoji="0" lang="en-US" sz="1650" b="0" i="0" u="none" strike="noStrike" kern="1200" cap="none" spc="0" normalizeH="0" baseline="0" noProof="0" dirty="0">
                <a:ln>
                  <a:noFill/>
                </a:ln>
                <a:solidFill>
                  <a:srgbClr val="DCD7E5"/>
                </a:solidFill>
                <a:effectLst/>
                <a:uLnTx/>
                <a:uFillTx/>
                <a:latin typeface="Montserrat" pitchFamily="34" charset="0"/>
                <a:ea typeface="Montserrat" pitchFamily="34" charset="-122"/>
                <a:cs typeface="Montserrat" pitchFamily="34" charset="-120"/>
              </a:rPr>
              <a:t>Test Accuracy</a:t>
            </a:r>
            <a:endParaRPr kumimoji="0" lang="en-US" sz="16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 name="Text 12"/>
          <p:cNvSpPr/>
          <p:nvPr/>
        </p:nvSpPr>
        <p:spPr>
          <a:xfrm>
            <a:off x="913567" y="7244001"/>
            <a:ext cx="6162913" cy="235029"/>
          </a:xfrm>
          <a:prstGeom prst="rect">
            <a:avLst/>
          </a:prstGeom>
          <a:noFill/>
          <a:ln/>
        </p:spPr>
        <p:txBody>
          <a:bodyPr wrap="none" lIns="0" tIns="0" rIns="0" bIns="0" rtlCol="0" anchor="t"/>
          <a:lstStyle/>
          <a:p>
            <a:pPr marL="0" marR="0" lvl="0" indent="0" algn="l" defTabSz="914400" rtl="0" eaLnBrk="1" fontAlgn="auto" latinLnBrk="0" hangingPunct="1">
              <a:lnSpc>
                <a:spcPts val="1850"/>
              </a:lnSpc>
              <a:spcBef>
                <a:spcPts val="0"/>
              </a:spcBef>
              <a:spcAft>
                <a:spcPts val="0"/>
              </a:spcAft>
              <a:buClrTx/>
              <a:buSzTx/>
              <a:buFontTx/>
              <a:buNone/>
              <a:tabLst/>
              <a:defRPr/>
            </a:pPr>
            <a:r>
              <a:rPr kumimoji="0" lang="en-US" sz="1300" b="0" i="0" u="none" strike="noStrike" kern="1200" cap="none" spc="0" normalizeH="0" baseline="0" noProof="0" dirty="0">
                <a:ln>
                  <a:noFill/>
                </a:ln>
                <a:solidFill>
                  <a:srgbClr val="DCD7E5"/>
                </a:solidFill>
                <a:effectLst/>
                <a:uLnTx/>
                <a:uFillTx/>
                <a:latin typeface="Heebo Light" pitchFamily="34" charset="0"/>
                <a:ea typeface="Heebo Light" pitchFamily="34" charset="-122"/>
                <a:cs typeface="Heebo Light" pitchFamily="34" charset="-120"/>
              </a:rPr>
              <a:t>89.43%</a:t>
            </a:r>
            <a:endParaRPr kumimoji="0" lang="en-US" sz="13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 name="Shape 13"/>
          <p:cNvSpPr/>
          <p:nvPr/>
        </p:nvSpPr>
        <p:spPr>
          <a:xfrm>
            <a:off x="7377827" y="6729412"/>
            <a:ext cx="6515100" cy="925711"/>
          </a:xfrm>
          <a:prstGeom prst="roundRect">
            <a:avLst>
              <a:gd name="adj" fmla="val 7648"/>
            </a:avLst>
          </a:prstGeom>
          <a:solidFill>
            <a:srgbClr val="31136C"/>
          </a:solidFill>
          <a:ln w="7620">
            <a:solidFill>
              <a:srgbClr val="4A2C85"/>
            </a:solidFill>
            <a:prstDash val="soli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 name="Text 14"/>
          <p:cNvSpPr/>
          <p:nvPr/>
        </p:nvSpPr>
        <p:spPr>
          <a:xfrm>
            <a:off x="7553920" y="6905506"/>
            <a:ext cx="2107168" cy="263366"/>
          </a:xfrm>
          <a:prstGeom prst="rect">
            <a:avLst/>
          </a:prstGeom>
          <a:noFill/>
          <a:ln/>
        </p:spPr>
        <p:txBody>
          <a:bodyPr wrap="none" lIns="0" tIns="0" rIns="0" bIns="0" rtlCol="0" anchor="t"/>
          <a:lstStyle/>
          <a:p>
            <a:pPr marL="0" marR="0" lvl="0" indent="0" algn="l" defTabSz="914400" rtl="0" eaLnBrk="1" fontAlgn="auto" latinLnBrk="0" hangingPunct="1">
              <a:lnSpc>
                <a:spcPts val="2050"/>
              </a:lnSpc>
              <a:spcBef>
                <a:spcPts val="0"/>
              </a:spcBef>
              <a:spcAft>
                <a:spcPts val="0"/>
              </a:spcAft>
              <a:buClrTx/>
              <a:buSzTx/>
              <a:buFontTx/>
              <a:buNone/>
              <a:tabLst/>
              <a:defRPr/>
            </a:pPr>
            <a:r>
              <a:rPr kumimoji="0" lang="en-US" sz="1650" b="0" i="0" u="none" strike="noStrike" kern="1200" cap="none" spc="0" normalizeH="0" baseline="0" noProof="0" dirty="0">
                <a:ln>
                  <a:noFill/>
                </a:ln>
                <a:solidFill>
                  <a:srgbClr val="DCD7E5"/>
                </a:solidFill>
                <a:effectLst/>
                <a:uLnTx/>
                <a:uFillTx/>
                <a:latin typeface="Montserrat" pitchFamily="34" charset="0"/>
                <a:ea typeface="Montserrat" pitchFamily="34" charset="-122"/>
                <a:cs typeface="Montserrat" pitchFamily="34" charset="-120"/>
              </a:rPr>
              <a:t>Test Weighted F1</a:t>
            </a:r>
            <a:endParaRPr kumimoji="0" lang="en-US" sz="16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8" name="Text 15"/>
          <p:cNvSpPr/>
          <p:nvPr/>
        </p:nvSpPr>
        <p:spPr>
          <a:xfrm>
            <a:off x="7553920" y="7244001"/>
            <a:ext cx="6162913" cy="235029"/>
          </a:xfrm>
          <a:prstGeom prst="rect">
            <a:avLst/>
          </a:prstGeom>
          <a:noFill/>
          <a:ln/>
        </p:spPr>
        <p:txBody>
          <a:bodyPr wrap="none" lIns="0" tIns="0" rIns="0" bIns="0" rtlCol="0" anchor="t"/>
          <a:lstStyle/>
          <a:p>
            <a:pPr marL="0" marR="0" lvl="0" indent="0" algn="l" defTabSz="914400" rtl="0" eaLnBrk="1" fontAlgn="auto" latinLnBrk="0" hangingPunct="1">
              <a:lnSpc>
                <a:spcPts val="1850"/>
              </a:lnSpc>
              <a:spcBef>
                <a:spcPts val="0"/>
              </a:spcBef>
              <a:spcAft>
                <a:spcPts val="0"/>
              </a:spcAft>
              <a:buClrTx/>
              <a:buSzTx/>
              <a:buFontTx/>
              <a:buNone/>
              <a:tabLst/>
              <a:defRPr/>
            </a:pPr>
            <a:r>
              <a:rPr kumimoji="0" lang="en-US" sz="1300" b="0" i="0" u="none" strike="noStrike" kern="1200" cap="none" spc="0" normalizeH="0" baseline="0" noProof="0" dirty="0">
                <a:ln>
                  <a:noFill/>
                </a:ln>
                <a:solidFill>
                  <a:srgbClr val="DCD7E5"/>
                </a:solidFill>
                <a:effectLst/>
                <a:uLnTx/>
                <a:uFillTx/>
                <a:latin typeface="Heebo Light" pitchFamily="34" charset="0"/>
                <a:ea typeface="Heebo Light" pitchFamily="34" charset="-122"/>
                <a:cs typeface="Heebo Light" pitchFamily="34" charset="-120"/>
              </a:rPr>
              <a:t>89.31%</a:t>
            </a:r>
            <a:endParaRPr kumimoji="0" lang="en-US" sz="13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631373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597456" y="469344"/>
            <a:ext cx="2050971" cy="240030"/>
          </a:xfrm>
          <a:prstGeom prst="rect">
            <a:avLst/>
          </a:prstGeom>
          <a:noFill/>
          <a:ln/>
        </p:spPr>
        <p:txBody>
          <a:bodyPr wrap="none" lIns="0" tIns="0" rIns="0" bIns="0" rtlCol="0" anchor="t"/>
          <a:lstStyle/>
          <a:p>
            <a:pPr marL="0" marR="0" lvl="0" indent="0" algn="l" defTabSz="914400" rtl="0" eaLnBrk="1" fontAlgn="auto" latinLnBrk="0" hangingPunct="1">
              <a:lnSpc>
                <a:spcPts val="185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F2F0F4"/>
                </a:solidFill>
                <a:effectLst/>
                <a:uLnTx/>
                <a:uFillTx/>
                <a:latin typeface="Montserrat" pitchFamily="34" charset="0"/>
                <a:ea typeface="Montserrat" pitchFamily="34" charset="-122"/>
                <a:cs typeface="Montserrat" pitchFamily="34" charset="-120"/>
              </a:rPr>
              <a:t>Comparative Analysis</a:t>
            </a:r>
            <a:endParaRPr kumimoji="0" lang="en-US" sz="15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Text 1"/>
          <p:cNvSpPr/>
          <p:nvPr/>
        </p:nvSpPr>
        <p:spPr>
          <a:xfrm>
            <a:off x="597456" y="750927"/>
            <a:ext cx="6088737" cy="384096"/>
          </a:xfrm>
          <a:prstGeom prst="rect">
            <a:avLst/>
          </a:prstGeom>
          <a:noFill/>
          <a:ln/>
        </p:spPr>
        <p:txBody>
          <a:bodyPr wrap="none" lIns="0" tIns="0" rIns="0" bIns="0" rtlCol="0" anchor="t"/>
          <a:lstStyle/>
          <a:p>
            <a:pPr marL="0" marR="0" lvl="0" indent="0" algn="l" defTabSz="914400" rtl="0" eaLnBrk="1" fontAlgn="auto" latinLnBrk="0" hangingPunct="1">
              <a:lnSpc>
                <a:spcPts val="3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2F0F4"/>
                </a:solidFill>
                <a:effectLst/>
                <a:uLnTx/>
                <a:uFillTx/>
                <a:latin typeface="Montserrat" pitchFamily="34" charset="0"/>
                <a:ea typeface="Montserrat" pitchFamily="34" charset="-122"/>
                <a:cs typeface="Montserrat" pitchFamily="34" charset="-120"/>
              </a:rPr>
              <a:t>Benchmarking Against State-of-the-Art</a:t>
            </a: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 name="Text 2"/>
          <p:cNvSpPr/>
          <p:nvPr/>
        </p:nvSpPr>
        <p:spPr>
          <a:xfrm>
            <a:off x="597456" y="1384697"/>
            <a:ext cx="8601789" cy="412194"/>
          </a:xfrm>
          <a:prstGeom prst="rect">
            <a:avLst/>
          </a:prstGeom>
          <a:noFill/>
          <a:ln/>
        </p:spPr>
        <p:txBody>
          <a:bodyPr wrap="square" lIns="0" tIns="0" rIns="0" bIns="0" rtlCol="0" anchor="t"/>
          <a:lstStyle/>
          <a:p>
            <a:pPr marL="0" marR="0" lvl="0" indent="0" algn="l" defTabSz="914400" rtl="0" eaLnBrk="1" fontAlgn="auto" latinLnBrk="0" hangingPunct="1">
              <a:lnSpc>
                <a:spcPts val="16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DCD7E5"/>
                </a:solidFill>
                <a:effectLst/>
                <a:uLnTx/>
                <a:uFillTx/>
                <a:latin typeface="Heebo Light" pitchFamily="34" charset="0"/>
                <a:ea typeface="Heebo Light" pitchFamily="34" charset="-122"/>
                <a:cs typeface="Heebo Light" pitchFamily="34" charset="-120"/>
              </a:rPr>
              <a:t>Our BERT model's performance was rigorously compared against findings from the original research paper. While slightly lower, our results remain highly competitive, underscoring the model's effectiveness given hardware constraints.</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5" name="Image 0" descr="preencoded.png"/>
          <p:cNvPicPr>
            <a:picLocks noChangeAspect="1"/>
          </p:cNvPicPr>
          <p:nvPr/>
        </p:nvPicPr>
        <p:blipFill>
          <a:blip r:embed="rId3"/>
          <a:stretch>
            <a:fillRect/>
          </a:stretch>
        </p:blipFill>
        <p:spPr>
          <a:xfrm>
            <a:off x="1027509" y="1913930"/>
            <a:ext cx="7741563" cy="4320778"/>
          </a:xfrm>
          <a:prstGeom prst="rect">
            <a:avLst/>
          </a:prstGeom>
        </p:spPr>
      </p:pic>
      <p:sp>
        <p:nvSpPr>
          <p:cNvPr id="6" name="Text 3"/>
          <p:cNvSpPr/>
          <p:nvPr/>
        </p:nvSpPr>
        <p:spPr>
          <a:xfrm>
            <a:off x="9812060" y="3512225"/>
            <a:ext cx="4228386" cy="618292"/>
          </a:xfrm>
          <a:prstGeom prst="rect">
            <a:avLst/>
          </a:prstGeom>
          <a:noFill/>
          <a:ln/>
        </p:spPr>
        <p:txBody>
          <a:bodyPr wrap="square" lIns="0" tIns="0" rIns="0" bIns="0" rtlCol="0" anchor="t"/>
          <a:lstStyle/>
          <a:p>
            <a:pPr marL="0" marR="0" lvl="0" indent="0" algn="l" defTabSz="914400" rtl="0" eaLnBrk="1" fontAlgn="auto" latinLnBrk="0" hangingPunct="1">
              <a:lnSpc>
                <a:spcPts val="16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DCD7E5"/>
                </a:solidFill>
                <a:effectLst/>
                <a:uLnTx/>
                <a:uFillTx/>
                <a:latin typeface="Heebo Light" pitchFamily="34" charset="0"/>
                <a:ea typeface="Heebo Light" pitchFamily="34" charset="-122"/>
                <a:cs typeface="Heebo Light" pitchFamily="34" charset="-120"/>
              </a:rPr>
              <a:t>The slight disparity is primarily attributed to differences in available hardware and extensive training resources, yet our model demonstrates strong generalization capabilities.</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hape 4"/>
          <p:cNvSpPr/>
          <p:nvPr/>
        </p:nvSpPr>
        <p:spPr>
          <a:xfrm>
            <a:off x="9581674" y="3512225"/>
            <a:ext cx="22860" cy="618292"/>
          </a:xfrm>
          <a:prstGeom prst="rect">
            <a:avLst/>
          </a:prstGeom>
          <a:solidFill>
            <a:srgbClr val="481C9E"/>
          </a:solid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Shape 5"/>
          <p:cNvSpPr/>
          <p:nvPr/>
        </p:nvSpPr>
        <p:spPr>
          <a:xfrm>
            <a:off x="597456" y="6699171"/>
            <a:ext cx="6665714" cy="1069062"/>
          </a:xfrm>
          <a:prstGeom prst="roundRect">
            <a:avLst>
              <a:gd name="adj" fmla="val 10264"/>
            </a:avLst>
          </a:prstGeom>
          <a:solidFill>
            <a:srgbClr val="0D0A2C">
              <a:alpha val="95000"/>
            </a:srgbClr>
          </a:solid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9" name="Image 1" descr="preencoded.png"/>
          <p:cNvPicPr>
            <a:picLocks noChangeAspect="1"/>
          </p:cNvPicPr>
          <p:nvPr/>
        </p:nvPicPr>
        <p:blipFill>
          <a:blip r:embed="rId4"/>
          <a:stretch>
            <a:fillRect/>
          </a:stretch>
        </p:blipFill>
        <p:spPr>
          <a:xfrm>
            <a:off x="597456" y="6676311"/>
            <a:ext cx="6665714" cy="91440"/>
          </a:xfrm>
          <a:prstGeom prst="rect">
            <a:avLst/>
          </a:prstGeom>
        </p:spPr>
      </p:pic>
      <p:pic>
        <p:nvPicPr>
          <p:cNvPr id="10" name="Image 2" descr="preencoded.png"/>
          <p:cNvPicPr>
            <a:picLocks noChangeAspect="1"/>
          </p:cNvPicPr>
          <p:nvPr/>
        </p:nvPicPr>
        <p:blipFill>
          <a:blip r:embed="rId5"/>
          <a:stretch>
            <a:fillRect/>
          </a:stretch>
        </p:blipFill>
        <p:spPr>
          <a:xfrm>
            <a:off x="3699808" y="6468785"/>
            <a:ext cx="460891" cy="460891"/>
          </a:xfrm>
          <a:prstGeom prst="rect">
            <a:avLst/>
          </a:prstGeom>
        </p:spPr>
      </p:pic>
      <p:sp>
        <p:nvSpPr>
          <p:cNvPr id="11" name="Text 6"/>
          <p:cNvSpPr/>
          <p:nvPr/>
        </p:nvSpPr>
        <p:spPr>
          <a:xfrm>
            <a:off x="3838039" y="6584037"/>
            <a:ext cx="184309" cy="230386"/>
          </a:xfrm>
          <a:prstGeom prst="rect">
            <a:avLst/>
          </a:prstGeom>
          <a:noFill/>
          <a:ln/>
        </p:spPr>
        <p:txBody>
          <a:bodyPr wrap="none" lIns="0" tIns="0" rIns="0" bIns="0" rtlCol="0" anchor="t"/>
          <a:lstStyle/>
          <a:p>
            <a:pPr marL="0" marR="0" lvl="0" indent="0" algn="l" defTabSz="914400" rtl="0" eaLnBrk="1" fontAlgn="auto" latinLnBrk="0" hangingPunct="1">
              <a:lnSpc>
                <a:spcPts val="1900"/>
              </a:lnSpc>
              <a:spcBef>
                <a:spcPts val="0"/>
              </a:spcBef>
              <a:spcAft>
                <a:spcPts val="0"/>
              </a:spcAft>
              <a:buClrTx/>
              <a:buSzTx/>
              <a:buFontTx/>
              <a:buNone/>
              <a:tabLst/>
              <a:defRPr/>
            </a:pPr>
            <a:r>
              <a:rPr kumimoji="0" lang="en-US" sz="1450" b="0" i="0" u="none" strike="noStrike" kern="1200" cap="none" spc="0" normalizeH="0" baseline="0" noProof="0" dirty="0">
                <a:ln>
                  <a:noFill/>
                </a:ln>
                <a:solidFill>
                  <a:srgbClr val="FFFFFF"/>
                </a:solidFill>
                <a:effectLst/>
                <a:uLnTx/>
                <a:uFillTx/>
                <a:latin typeface="Montserrat" pitchFamily="34" charset="0"/>
                <a:ea typeface="Montserrat" pitchFamily="34" charset="-122"/>
                <a:cs typeface="Montserrat" pitchFamily="34" charset="-120"/>
              </a:rPr>
              <a:t>1</a:t>
            </a:r>
            <a:endParaRPr kumimoji="0" lang="en-US" sz="14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 name="Text 7"/>
          <p:cNvSpPr/>
          <p:nvPr/>
        </p:nvSpPr>
        <p:spPr>
          <a:xfrm>
            <a:off x="773906" y="7083266"/>
            <a:ext cx="1920478" cy="240030"/>
          </a:xfrm>
          <a:prstGeom prst="rect">
            <a:avLst/>
          </a:prstGeom>
          <a:noFill/>
          <a:ln/>
        </p:spPr>
        <p:txBody>
          <a:bodyPr wrap="none" lIns="0" tIns="0" rIns="0" bIns="0" rtlCol="0" anchor="t"/>
          <a:lstStyle/>
          <a:p>
            <a:pPr marL="0" marR="0" lvl="0" indent="0" algn="l" defTabSz="914400" rtl="0" eaLnBrk="1" fontAlgn="auto" latinLnBrk="0" hangingPunct="1">
              <a:lnSpc>
                <a:spcPts val="185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DCD7E5"/>
                </a:solidFill>
                <a:effectLst/>
                <a:uLnTx/>
                <a:uFillTx/>
                <a:latin typeface="Montserrat" pitchFamily="34" charset="0"/>
                <a:ea typeface="Montserrat" pitchFamily="34" charset="-122"/>
                <a:cs typeface="Montserrat" pitchFamily="34" charset="-120"/>
              </a:rPr>
              <a:t>Our Model (BERT)</a:t>
            </a:r>
            <a:endParaRPr kumimoji="0" lang="en-US" sz="15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3" name="Text 8"/>
          <p:cNvSpPr/>
          <p:nvPr/>
        </p:nvSpPr>
        <p:spPr>
          <a:xfrm>
            <a:off x="773906" y="7385685"/>
            <a:ext cx="6312813" cy="206097"/>
          </a:xfrm>
          <a:prstGeom prst="rect">
            <a:avLst/>
          </a:prstGeom>
          <a:noFill/>
          <a:ln/>
        </p:spPr>
        <p:txBody>
          <a:bodyPr wrap="none" lIns="0" tIns="0" rIns="0" bIns="0" rtlCol="0" anchor="t"/>
          <a:lstStyle/>
          <a:p>
            <a:pPr marL="0" marR="0" lvl="0" indent="0" algn="l" defTabSz="914400" rtl="0" eaLnBrk="1" fontAlgn="auto" latinLnBrk="0" hangingPunct="1">
              <a:lnSpc>
                <a:spcPts val="16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DCD7E5"/>
                </a:solidFill>
                <a:effectLst/>
                <a:uLnTx/>
                <a:uFillTx/>
                <a:latin typeface="Heebo Light" pitchFamily="34" charset="0"/>
                <a:ea typeface="Heebo Light" pitchFamily="34" charset="-122"/>
                <a:cs typeface="Heebo Light" pitchFamily="34" charset="-120"/>
              </a:rPr>
              <a:t>Test Accuracy: </a:t>
            </a:r>
            <a:r>
              <a:rPr kumimoji="0" lang="en-US" sz="1200" b="0" i="0" u="none" strike="noStrike" kern="1200" cap="none" spc="0" normalizeH="0" baseline="0" noProof="0" dirty="0">
                <a:ln>
                  <a:noFill/>
                </a:ln>
                <a:solidFill>
                  <a:srgbClr val="481C9E"/>
                </a:solidFill>
                <a:effectLst/>
                <a:uLnTx/>
                <a:uFillTx/>
                <a:latin typeface="Heebo Light" pitchFamily="34" charset="0"/>
                <a:ea typeface="Heebo Light" pitchFamily="34" charset="-122"/>
                <a:cs typeface="Heebo Light" pitchFamily="34" charset="-120"/>
              </a:rPr>
              <a:t>89.43%</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 name="Shape 9"/>
          <p:cNvSpPr/>
          <p:nvPr/>
        </p:nvSpPr>
        <p:spPr>
          <a:xfrm>
            <a:off x="7367230" y="6699171"/>
            <a:ext cx="6665714" cy="1069062"/>
          </a:xfrm>
          <a:prstGeom prst="roundRect">
            <a:avLst>
              <a:gd name="adj" fmla="val 10264"/>
            </a:avLst>
          </a:prstGeom>
          <a:solidFill>
            <a:srgbClr val="0D0A2C">
              <a:alpha val="95000"/>
            </a:srgbClr>
          </a:solid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15" name="Image 3" descr="preencoded.png"/>
          <p:cNvPicPr>
            <a:picLocks noChangeAspect="1"/>
          </p:cNvPicPr>
          <p:nvPr/>
        </p:nvPicPr>
        <p:blipFill>
          <a:blip r:embed="rId4"/>
          <a:stretch>
            <a:fillRect/>
          </a:stretch>
        </p:blipFill>
        <p:spPr>
          <a:xfrm>
            <a:off x="7367230" y="6676311"/>
            <a:ext cx="6665714" cy="91440"/>
          </a:xfrm>
          <a:prstGeom prst="rect">
            <a:avLst/>
          </a:prstGeom>
        </p:spPr>
      </p:pic>
      <p:pic>
        <p:nvPicPr>
          <p:cNvPr id="16" name="Image 4" descr="preencoded.png"/>
          <p:cNvPicPr>
            <a:picLocks noChangeAspect="1"/>
          </p:cNvPicPr>
          <p:nvPr/>
        </p:nvPicPr>
        <p:blipFill>
          <a:blip r:embed="rId5"/>
          <a:stretch>
            <a:fillRect/>
          </a:stretch>
        </p:blipFill>
        <p:spPr>
          <a:xfrm>
            <a:off x="10469582" y="6468785"/>
            <a:ext cx="460891" cy="460891"/>
          </a:xfrm>
          <a:prstGeom prst="rect">
            <a:avLst/>
          </a:prstGeom>
        </p:spPr>
      </p:pic>
      <p:sp>
        <p:nvSpPr>
          <p:cNvPr id="17" name="Text 10"/>
          <p:cNvSpPr/>
          <p:nvPr/>
        </p:nvSpPr>
        <p:spPr>
          <a:xfrm>
            <a:off x="10607814" y="6584037"/>
            <a:ext cx="184309" cy="230386"/>
          </a:xfrm>
          <a:prstGeom prst="rect">
            <a:avLst/>
          </a:prstGeom>
          <a:noFill/>
          <a:ln/>
        </p:spPr>
        <p:txBody>
          <a:bodyPr wrap="none" lIns="0" tIns="0" rIns="0" bIns="0" rtlCol="0" anchor="t"/>
          <a:lstStyle/>
          <a:p>
            <a:pPr marL="0" marR="0" lvl="0" indent="0" algn="l" defTabSz="914400" rtl="0" eaLnBrk="1" fontAlgn="auto" latinLnBrk="0" hangingPunct="1">
              <a:lnSpc>
                <a:spcPts val="1900"/>
              </a:lnSpc>
              <a:spcBef>
                <a:spcPts val="0"/>
              </a:spcBef>
              <a:spcAft>
                <a:spcPts val="0"/>
              </a:spcAft>
              <a:buClrTx/>
              <a:buSzTx/>
              <a:buFontTx/>
              <a:buNone/>
              <a:tabLst/>
              <a:defRPr/>
            </a:pPr>
            <a:r>
              <a:rPr kumimoji="0" lang="en-US" sz="1450" b="0" i="0" u="none" strike="noStrike" kern="1200" cap="none" spc="0" normalizeH="0" baseline="0" noProof="0" dirty="0">
                <a:ln>
                  <a:noFill/>
                </a:ln>
                <a:solidFill>
                  <a:srgbClr val="FFFFFF"/>
                </a:solidFill>
                <a:effectLst/>
                <a:uLnTx/>
                <a:uFillTx/>
                <a:latin typeface="Montserrat" pitchFamily="34" charset="0"/>
                <a:ea typeface="Montserrat" pitchFamily="34" charset="-122"/>
                <a:cs typeface="Montserrat" pitchFamily="34" charset="-120"/>
              </a:rPr>
              <a:t>2</a:t>
            </a:r>
            <a:endParaRPr kumimoji="0" lang="en-US" sz="14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8" name="Text 11"/>
          <p:cNvSpPr/>
          <p:nvPr/>
        </p:nvSpPr>
        <p:spPr>
          <a:xfrm>
            <a:off x="7543681" y="7083266"/>
            <a:ext cx="2398157" cy="240030"/>
          </a:xfrm>
          <a:prstGeom prst="rect">
            <a:avLst/>
          </a:prstGeom>
          <a:noFill/>
          <a:ln/>
        </p:spPr>
        <p:txBody>
          <a:bodyPr wrap="none" lIns="0" tIns="0" rIns="0" bIns="0" rtlCol="0" anchor="t"/>
          <a:lstStyle/>
          <a:p>
            <a:pPr marL="0" marR="0" lvl="0" indent="0" algn="l" defTabSz="914400" rtl="0" eaLnBrk="1" fontAlgn="auto" latinLnBrk="0" hangingPunct="1">
              <a:lnSpc>
                <a:spcPts val="185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DCD7E5"/>
                </a:solidFill>
                <a:effectLst/>
                <a:uLnTx/>
                <a:uFillTx/>
                <a:latin typeface="Montserrat" pitchFamily="34" charset="0"/>
                <a:ea typeface="Montserrat" pitchFamily="34" charset="-122"/>
                <a:cs typeface="Montserrat" pitchFamily="34" charset="-120"/>
              </a:rPr>
              <a:t>Original Research (BERT)</a:t>
            </a:r>
            <a:endParaRPr kumimoji="0" lang="en-US" sz="15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9" name="Text 12"/>
          <p:cNvSpPr/>
          <p:nvPr/>
        </p:nvSpPr>
        <p:spPr>
          <a:xfrm>
            <a:off x="7543681" y="7385685"/>
            <a:ext cx="6312813" cy="206097"/>
          </a:xfrm>
          <a:prstGeom prst="rect">
            <a:avLst/>
          </a:prstGeom>
          <a:noFill/>
          <a:ln/>
        </p:spPr>
        <p:txBody>
          <a:bodyPr wrap="none" lIns="0" tIns="0" rIns="0" bIns="0" rtlCol="0" anchor="t"/>
          <a:lstStyle/>
          <a:p>
            <a:pPr marL="0" marR="0" lvl="0" indent="0" algn="l" defTabSz="914400" rtl="0" eaLnBrk="1" fontAlgn="auto" latinLnBrk="0" hangingPunct="1">
              <a:lnSpc>
                <a:spcPts val="16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DCD7E5"/>
                </a:solidFill>
                <a:effectLst/>
                <a:uLnTx/>
                <a:uFillTx/>
                <a:latin typeface="Heebo Light" pitchFamily="34" charset="0"/>
                <a:ea typeface="Heebo Light" pitchFamily="34" charset="-122"/>
                <a:cs typeface="Heebo Light" pitchFamily="34" charset="-120"/>
              </a:rPr>
              <a:t>Test Accuracy: </a:t>
            </a:r>
            <a:r>
              <a:rPr kumimoji="0" lang="en-US" sz="1200" b="0" i="0" u="none" strike="noStrike" kern="1200" cap="none" spc="0" normalizeH="0" baseline="0" noProof="0" dirty="0">
                <a:ln>
                  <a:noFill/>
                </a:ln>
                <a:solidFill>
                  <a:srgbClr val="481C9E"/>
                </a:solidFill>
                <a:effectLst/>
                <a:uLnTx/>
                <a:uFillTx/>
                <a:latin typeface="Heebo Light" pitchFamily="34" charset="0"/>
                <a:ea typeface="Heebo Light" pitchFamily="34" charset="-122"/>
                <a:cs typeface="Heebo Light" pitchFamily="34" charset="-120"/>
              </a:rPr>
              <a:t>91.2%</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109173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31520" y="678180"/>
            <a:ext cx="4630222" cy="326469"/>
          </a:xfrm>
          <a:prstGeom prst="rect">
            <a:avLst/>
          </a:prstGeom>
          <a:noFill/>
          <a:ln/>
        </p:spPr>
        <p:txBody>
          <a:bodyPr wrap="none" lIns="0" tIns="0" rIns="0" bIns="0" rtlCol="0" anchor="t"/>
          <a:lstStyle/>
          <a:p>
            <a:pPr marL="0" marR="0" lvl="0" indent="0" algn="l" defTabSz="914400" rtl="0" eaLnBrk="1" fontAlgn="auto" latinLnBrk="0" hangingPunct="1">
              <a:lnSpc>
                <a:spcPts val="2550"/>
              </a:lnSpc>
              <a:spcBef>
                <a:spcPts val="0"/>
              </a:spcBef>
              <a:spcAft>
                <a:spcPts val="0"/>
              </a:spcAft>
              <a:buClrTx/>
              <a:buSzTx/>
              <a:buFontTx/>
              <a:buNone/>
              <a:tabLst/>
              <a:defRPr/>
            </a:pPr>
            <a:r>
              <a:rPr kumimoji="0" lang="en-US" sz="2050" b="0" i="0" u="none" strike="noStrike" kern="1200" cap="none" spc="0" normalizeH="0" baseline="0" noProof="0" dirty="0">
                <a:ln>
                  <a:noFill/>
                </a:ln>
                <a:solidFill>
                  <a:srgbClr val="F2F0F4"/>
                </a:solidFill>
                <a:effectLst/>
                <a:uLnTx/>
                <a:uFillTx/>
                <a:latin typeface="Montserrat" pitchFamily="34" charset="0"/>
                <a:ea typeface="Montserrat" pitchFamily="34" charset="-122"/>
                <a:cs typeface="Montserrat" pitchFamily="34" charset="-120"/>
              </a:rPr>
              <a:t>Experimental Insights &amp; Challenges</a:t>
            </a:r>
            <a:endParaRPr kumimoji="0" lang="en-US" sz="20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Text 1"/>
          <p:cNvSpPr/>
          <p:nvPr/>
        </p:nvSpPr>
        <p:spPr>
          <a:xfrm>
            <a:off x="731520" y="1081683"/>
            <a:ext cx="8498562" cy="522446"/>
          </a:xfrm>
          <a:prstGeom prst="rect">
            <a:avLst/>
          </a:prstGeom>
          <a:noFill/>
          <a:ln/>
        </p:spPr>
        <p:txBody>
          <a:bodyPr wrap="none" lIns="0" tIns="0" rIns="0" bIns="0" rtlCol="0" anchor="t"/>
          <a:lstStyle/>
          <a:p>
            <a:pPr marL="0" marR="0" lvl="0" indent="0" algn="l" defTabSz="914400" rtl="0" eaLnBrk="1" fontAlgn="auto" latinLnBrk="0" hangingPunct="1">
              <a:lnSpc>
                <a:spcPts val="4100"/>
              </a:lnSpc>
              <a:spcBef>
                <a:spcPts val="0"/>
              </a:spcBef>
              <a:spcAft>
                <a:spcPts val="0"/>
              </a:spcAft>
              <a:buClrTx/>
              <a:buSzTx/>
              <a:buFontTx/>
              <a:buNone/>
              <a:tabLst/>
              <a:defRPr/>
            </a:pPr>
            <a:r>
              <a:rPr kumimoji="0" lang="en-US" sz="3250" b="0" i="0" u="none" strike="noStrike" kern="1200" cap="none" spc="0" normalizeH="0" baseline="0" noProof="0" dirty="0">
                <a:ln>
                  <a:noFill/>
                </a:ln>
                <a:solidFill>
                  <a:srgbClr val="F2F0F4"/>
                </a:solidFill>
                <a:effectLst/>
                <a:uLnTx/>
                <a:uFillTx/>
                <a:latin typeface="Montserrat" pitchFamily="34" charset="0"/>
                <a:ea typeface="Montserrat" pitchFamily="34" charset="-122"/>
                <a:cs typeface="Montserrat" pitchFamily="34" charset="-120"/>
              </a:rPr>
              <a:t>Unpacking Key Findings and Limitations</a:t>
            </a:r>
            <a:endParaRPr kumimoji="0" lang="en-US" sz="32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 name="Text 2"/>
          <p:cNvSpPr/>
          <p:nvPr/>
        </p:nvSpPr>
        <p:spPr>
          <a:xfrm>
            <a:off x="731520" y="2085499"/>
            <a:ext cx="3135273" cy="391835"/>
          </a:xfrm>
          <a:prstGeom prst="rect">
            <a:avLst/>
          </a:prstGeom>
          <a:noFill/>
          <a:ln/>
        </p:spPr>
        <p:txBody>
          <a:bodyPr wrap="none" lIns="0" tIns="0" rIns="0" bIns="0" rtlCol="0" anchor="t"/>
          <a:lstStyle/>
          <a:p>
            <a:pPr marL="0" marR="0" lvl="0" indent="0" algn="l" defTabSz="914400" rtl="0" eaLnBrk="1" fontAlgn="auto" latinLnBrk="0" hangingPunct="1">
              <a:lnSpc>
                <a:spcPts val="3050"/>
              </a:lnSpc>
              <a:spcBef>
                <a:spcPts val="0"/>
              </a:spcBef>
              <a:spcAft>
                <a:spcPts val="0"/>
              </a:spcAft>
              <a:buClrTx/>
              <a:buSzTx/>
              <a:buFontTx/>
              <a:buNone/>
              <a:tabLst/>
              <a:defRPr/>
            </a:pPr>
            <a:r>
              <a:rPr kumimoji="0" lang="en-US" sz="2450" b="0" i="0" u="none" strike="noStrike" kern="1200" cap="none" spc="0" normalizeH="0" baseline="0" noProof="0" dirty="0">
                <a:ln>
                  <a:noFill/>
                </a:ln>
                <a:solidFill>
                  <a:srgbClr val="F2F0F4"/>
                </a:solidFill>
                <a:effectLst/>
                <a:uLnTx/>
                <a:uFillTx/>
                <a:latin typeface="Montserrat" pitchFamily="34" charset="0"/>
                <a:ea typeface="Montserrat" pitchFamily="34" charset="-122"/>
                <a:cs typeface="Montserrat" pitchFamily="34" charset="-120"/>
              </a:rPr>
              <a:t>Key Insights</a:t>
            </a:r>
            <a:endParaRPr kumimoji="0" lang="en-US" sz="24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5" name="Image 0" descr="preencoded.png"/>
          <p:cNvPicPr>
            <a:picLocks noChangeAspect="1"/>
          </p:cNvPicPr>
          <p:nvPr/>
        </p:nvPicPr>
        <p:blipFill>
          <a:blip r:embed="rId3"/>
          <a:stretch>
            <a:fillRect/>
          </a:stretch>
        </p:blipFill>
        <p:spPr>
          <a:xfrm>
            <a:off x="708660" y="2671048"/>
            <a:ext cx="45720" cy="2819281"/>
          </a:xfrm>
          <a:prstGeom prst="rect">
            <a:avLst/>
          </a:prstGeom>
        </p:spPr>
      </p:pic>
      <p:sp>
        <p:nvSpPr>
          <p:cNvPr id="6" name="Text 3"/>
          <p:cNvSpPr/>
          <p:nvPr/>
        </p:nvSpPr>
        <p:spPr>
          <a:xfrm>
            <a:off x="986195" y="2693908"/>
            <a:ext cx="2612708" cy="326469"/>
          </a:xfrm>
          <a:prstGeom prst="rect">
            <a:avLst/>
          </a:prstGeom>
          <a:noFill/>
          <a:ln/>
        </p:spPr>
        <p:txBody>
          <a:bodyPr wrap="none" lIns="0" tIns="0" rIns="0" bIns="0" rtlCol="0" anchor="t"/>
          <a:lstStyle/>
          <a:p>
            <a:pPr marL="0" marR="0" lvl="0" indent="0" algn="l" defTabSz="914400" rtl="0" eaLnBrk="1" fontAlgn="auto" latinLnBrk="0" hangingPunct="1">
              <a:lnSpc>
                <a:spcPts val="2550"/>
              </a:lnSpc>
              <a:spcBef>
                <a:spcPts val="0"/>
              </a:spcBef>
              <a:spcAft>
                <a:spcPts val="0"/>
              </a:spcAft>
              <a:buClrTx/>
              <a:buSzTx/>
              <a:buFontTx/>
              <a:buNone/>
              <a:tabLst/>
              <a:defRPr/>
            </a:pPr>
            <a:r>
              <a:rPr kumimoji="0" lang="en-US" sz="2050" b="0" i="0" u="none" strike="noStrike" kern="1200" cap="none" spc="0" normalizeH="0" baseline="0" noProof="0" dirty="0">
                <a:ln>
                  <a:noFill/>
                </a:ln>
                <a:solidFill>
                  <a:srgbClr val="DCD7E5"/>
                </a:solidFill>
                <a:effectLst/>
                <a:uLnTx/>
                <a:uFillTx/>
                <a:latin typeface="Montserrat" pitchFamily="34" charset="0"/>
                <a:ea typeface="Montserrat" pitchFamily="34" charset="-122"/>
                <a:cs typeface="Montserrat" pitchFamily="34" charset="-120"/>
              </a:rPr>
              <a:t>Classical Models</a:t>
            </a:r>
            <a:endParaRPr kumimoji="0" lang="en-US" sz="20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Text 4"/>
          <p:cNvSpPr/>
          <p:nvPr/>
        </p:nvSpPr>
        <p:spPr>
          <a:xfrm>
            <a:off x="986195" y="3212902"/>
            <a:ext cx="2789277" cy="1928098"/>
          </a:xfrm>
          <a:prstGeom prst="rect">
            <a:avLst/>
          </a:prstGeom>
          <a:noFill/>
          <a:ln/>
        </p:spPr>
        <p:txBody>
          <a:bodyPr wrap="square" lIns="0" tIns="0" rIns="0" bIns="0" rtlCol="0" anchor="t"/>
          <a:lstStyle/>
          <a:p>
            <a:pPr marL="0" marR="0" lvl="0" indent="0" algn="l" defTabSz="914400" rtl="0" eaLnBrk="1" fontAlgn="auto" latinLnBrk="0" hangingPunct="1">
              <a:lnSpc>
                <a:spcPts val="25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DCD7E5"/>
                </a:solidFill>
                <a:effectLst/>
                <a:uLnTx/>
                <a:uFillTx/>
                <a:latin typeface="Heebo Light" pitchFamily="34" charset="0"/>
                <a:ea typeface="Heebo Light" pitchFamily="34" charset="-122"/>
                <a:cs typeface="Heebo Light" pitchFamily="34" charset="-120"/>
              </a:rPr>
              <a:t>TF-IDF + Linear SVM emerged as the top classical model, but consistently showed significant overfitting, highlighting the need for more advanced techniques.</a:t>
            </a: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8" name="Image 1" descr="preencoded.png"/>
          <p:cNvPicPr>
            <a:picLocks noChangeAspect="1"/>
          </p:cNvPicPr>
          <p:nvPr/>
        </p:nvPicPr>
        <p:blipFill>
          <a:blip r:embed="rId3"/>
          <a:stretch>
            <a:fillRect/>
          </a:stretch>
        </p:blipFill>
        <p:spPr>
          <a:xfrm>
            <a:off x="3993356" y="2671048"/>
            <a:ext cx="45720" cy="2819281"/>
          </a:xfrm>
          <a:prstGeom prst="rect">
            <a:avLst/>
          </a:prstGeom>
        </p:spPr>
      </p:pic>
      <p:sp>
        <p:nvSpPr>
          <p:cNvPr id="9" name="Text 5"/>
          <p:cNvSpPr/>
          <p:nvPr/>
        </p:nvSpPr>
        <p:spPr>
          <a:xfrm>
            <a:off x="4270891" y="2693908"/>
            <a:ext cx="2789396" cy="652939"/>
          </a:xfrm>
          <a:prstGeom prst="rect">
            <a:avLst/>
          </a:prstGeom>
          <a:noFill/>
          <a:ln/>
        </p:spPr>
        <p:txBody>
          <a:bodyPr wrap="square" lIns="0" tIns="0" rIns="0" bIns="0" rtlCol="0" anchor="t"/>
          <a:lstStyle/>
          <a:p>
            <a:pPr marL="0" marR="0" lvl="0" indent="0" algn="l" defTabSz="914400" rtl="0" eaLnBrk="1" fontAlgn="auto" latinLnBrk="0" hangingPunct="1">
              <a:lnSpc>
                <a:spcPts val="2550"/>
              </a:lnSpc>
              <a:spcBef>
                <a:spcPts val="0"/>
              </a:spcBef>
              <a:spcAft>
                <a:spcPts val="0"/>
              </a:spcAft>
              <a:buClrTx/>
              <a:buSzTx/>
              <a:buFontTx/>
              <a:buNone/>
              <a:tabLst/>
              <a:defRPr/>
            </a:pPr>
            <a:r>
              <a:rPr kumimoji="0" lang="en-US" sz="2050" b="0" i="0" u="none" strike="noStrike" kern="1200" cap="none" spc="0" normalizeH="0" baseline="0" noProof="0" dirty="0">
                <a:ln>
                  <a:noFill/>
                </a:ln>
                <a:solidFill>
                  <a:srgbClr val="DCD7E5"/>
                </a:solidFill>
                <a:effectLst/>
                <a:uLnTx/>
                <a:uFillTx/>
                <a:latin typeface="Montserrat" pitchFamily="34" charset="0"/>
                <a:ea typeface="Montserrat" pitchFamily="34" charset="-122"/>
                <a:cs typeface="Montserrat" pitchFamily="34" charset="-120"/>
              </a:rPr>
              <a:t>Transformer Advantage</a:t>
            </a:r>
            <a:endParaRPr kumimoji="0" lang="en-US" sz="20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Text 6"/>
          <p:cNvSpPr/>
          <p:nvPr/>
        </p:nvSpPr>
        <p:spPr>
          <a:xfrm>
            <a:off x="4270891" y="3539371"/>
            <a:ext cx="2789396" cy="1928098"/>
          </a:xfrm>
          <a:prstGeom prst="rect">
            <a:avLst/>
          </a:prstGeom>
          <a:noFill/>
          <a:ln/>
        </p:spPr>
        <p:txBody>
          <a:bodyPr wrap="square" lIns="0" tIns="0" rIns="0" bIns="0" rtlCol="0" anchor="t"/>
          <a:lstStyle/>
          <a:p>
            <a:pPr marL="0" marR="0" lvl="0" indent="0" algn="l" defTabSz="914400" rtl="0" eaLnBrk="1" fontAlgn="auto" latinLnBrk="0" hangingPunct="1">
              <a:lnSpc>
                <a:spcPts val="25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DCD7E5"/>
                </a:solidFill>
                <a:effectLst/>
                <a:uLnTx/>
                <a:uFillTx/>
                <a:latin typeface="Heebo Light" pitchFamily="34" charset="0"/>
                <a:ea typeface="Heebo Light" pitchFamily="34" charset="-122"/>
                <a:cs typeface="Heebo Light" pitchFamily="34" charset="-120"/>
              </a:rPr>
              <a:t>Transformer models excelled in capturing contextual semantics, leading to substantial improvements in classification performance over classical approaches.</a:t>
            </a: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 name="Text 7"/>
          <p:cNvSpPr/>
          <p:nvPr/>
        </p:nvSpPr>
        <p:spPr>
          <a:xfrm>
            <a:off x="7577733" y="2085499"/>
            <a:ext cx="3135273" cy="391835"/>
          </a:xfrm>
          <a:prstGeom prst="rect">
            <a:avLst/>
          </a:prstGeom>
          <a:noFill/>
          <a:ln/>
        </p:spPr>
        <p:txBody>
          <a:bodyPr wrap="none" lIns="0" tIns="0" rIns="0" bIns="0" rtlCol="0" anchor="t"/>
          <a:lstStyle/>
          <a:p>
            <a:pPr marL="0" marR="0" lvl="0" indent="0" algn="l" defTabSz="914400" rtl="0" eaLnBrk="1" fontAlgn="auto" latinLnBrk="0" hangingPunct="1">
              <a:lnSpc>
                <a:spcPts val="3050"/>
              </a:lnSpc>
              <a:spcBef>
                <a:spcPts val="0"/>
              </a:spcBef>
              <a:spcAft>
                <a:spcPts val="0"/>
              </a:spcAft>
              <a:buClrTx/>
              <a:buSzTx/>
              <a:buFontTx/>
              <a:buNone/>
              <a:tabLst/>
              <a:defRPr/>
            </a:pPr>
            <a:r>
              <a:rPr kumimoji="0" lang="en-US" sz="2450" b="0" i="0" u="none" strike="noStrike" kern="1200" cap="none" spc="0" normalizeH="0" baseline="0" noProof="0" dirty="0">
                <a:ln>
                  <a:noFill/>
                </a:ln>
                <a:solidFill>
                  <a:srgbClr val="F2F0F4"/>
                </a:solidFill>
                <a:effectLst/>
                <a:uLnTx/>
                <a:uFillTx/>
                <a:latin typeface="Montserrat" pitchFamily="34" charset="0"/>
                <a:ea typeface="Montserrat" pitchFamily="34" charset="-122"/>
                <a:cs typeface="Montserrat" pitchFamily="34" charset="-120"/>
              </a:rPr>
              <a:t>Limitations Faced</a:t>
            </a:r>
            <a:endParaRPr kumimoji="0" lang="en-US" sz="24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2" name="Image 2" descr="preencoded.png"/>
          <p:cNvPicPr>
            <a:picLocks noChangeAspect="1"/>
          </p:cNvPicPr>
          <p:nvPr/>
        </p:nvPicPr>
        <p:blipFill>
          <a:blip r:embed="rId4"/>
          <a:stretch>
            <a:fillRect/>
          </a:stretch>
        </p:blipFill>
        <p:spPr>
          <a:xfrm>
            <a:off x="7577733" y="2693908"/>
            <a:ext cx="3068122" cy="1632823"/>
          </a:xfrm>
          <a:prstGeom prst="rect">
            <a:avLst/>
          </a:prstGeom>
        </p:spPr>
      </p:pic>
      <p:sp>
        <p:nvSpPr>
          <p:cNvPr id="13" name="Text 8"/>
          <p:cNvSpPr/>
          <p:nvPr/>
        </p:nvSpPr>
        <p:spPr>
          <a:xfrm>
            <a:off x="7786688" y="2902863"/>
            <a:ext cx="2650212" cy="964049"/>
          </a:xfrm>
          <a:prstGeom prst="rect">
            <a:avLst/>
          </a:prstGeom>
          <a:noFill/>
          <a:ln/>
        </p:spPr>
        <p:txBody>
          <a:bodyPr wrap="square" lIns="0" tIns="0" rIns="0" bIns="0" rtlCol="0" anchor="t"/>
          <a:lstStyle/>
          <a:p>
            <a:pPr marL="0" marR="0" lvl="0" indent="0" algn="l" defTabSz="914400" rtl="0" eaLnBrk="1" fontAlgn="auto" latinLnBrk="0" hangingPunct="1">
              <a:lnSpc>
                <a:spcPts val="25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DCD7E5"/>
                </a:solidFill>
                <a:effectLst/>
                <a:uLnTx/>
                <a:uFillTx/>
                <a:latin typeface="Heebo Light" pitchFamily="34" charset="0"/>
                <a:ea typeface="Heebo Light" pitchFamily="34" charset="-122"/>
                <a:cs typeface="Heebo Light" pitchFamily="34" charset="-120"/>
              </a:rPr>
              <a:t>GPU memory constraints limited batch sizes and model complexity.</a:t>
            </a: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4" name="Image 3" descr="preencoded.png"/>
          <p:cNvPicPr>
            <a:picLocks noChangeAspect="1"/>
          </p:cNvPicPr>
          <p:nvPr/>
        </p:nvPicPr>
        <p:blipFill>
          <a:blip r:embed="rId4"/>
          <a:stretch>
            <a:fillRect/>
          </a:stretch>
        </p:blipFill>
        <p:spPr>
          <a:xfrm>
            <a:off x="10838378" y="2693908"/>
            <a:ext cx="3068122" cy="1632823"/>
          </a:xfrm>
          <a:prstGeom prst="rect">
            <a:avLst/>
          </a:prstGeom>
        </p:spPr>
      </p:pic>
      <p:sp>
        <p:nvSpPr>
          <p:cNvPr id="15" name="Text 9"/>
          <p:cNvSpPr/>
          <p:nvPr/>
        </p:nvSpPr>
        <p:spPr>
          <a:xfrm>
            <a:off x="11047333" y="2902863"/>
            <a:ext cx="2650212" cy="642699"/>
          </a:xfrm>
          <a:prstGeom prst="rect">
            <a:avLst/>
          </a:prstGeom>
          <a:noFill/>
          <a:ln/>
        </p:spPr>
        <p:txBody>
          <a:bodyPr wrap="square" lIns="0" tIns="0" rIns="0" bIns="0" rtlCol="0" anchor="t"/>
          <a:lstStyle/>
          <a:p>
            <a:pPr marL="0" marR="0" lvl="0" indent="0" algn="l" defTabSz="914400" rtl="0" eaLnBrk="1" fontAlgn="auto" latinLnBrk="0" hangingPunct="1">
              <a:lnSpc>
                <a:spcPts val="25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DCD7E5"/>
                </a:solidFill>
                <a:effectLst/>
                <a:uLnTx/>
                <a:uFillTx/>
                <a:latin typeface="Heebo Light" pitchFamily="34" charset="0"/>
                <a:ea typeface="Heebo Light" pitchFamily="34" charset="-122"/>
                <a:cs typeface="Heebo Light" pitchFamily="34" charset="-120"/>
              </a:rPr>
              <a:t>Protracted training times impacted iteration speed.</a:t>
            </a: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6" name="Image 4" descr="preencoded.png"/>
          <p:cNvPicPr>
            <a:picLocks noChangeAspect="1"/>
          </p:cNvPicPr>
          <p:nvPr/>
        </p:nvPicPr>
        <p:blipFill>
          <a:blip r:embed="rId4"/>
          <a:stretch>
            <a:fillRect/>
          </a:stretch>
        </p:blipFill>
        <p:spPr>
          <a:xfrm>
            <a:off x="7577733" y="4519255"/>
            <a:ext cx="3068122" cy="1632823"/>
          </a:xfrm>
          <a:prstGeom prst="rect">
            <a:avLst/>
          </a:prstGeom>
        </p:spPr>
      </p:pic>
      <p:sp>
        <p:nvSpPr>
          <p:cNvPr id="17" name="Text 10"/>
          <p:cNvSpPr/>
          <p:nvPr/>
        </p:nvSpPr>
        <p:spPr>
          <a:xfrm>
            <a:off x="7786688" y="4728210"/>
            <a:ext cx="2650212" cy="964049"/>
          </a:xfrm>
          <a:prstGeom prst="rect">
            <a:avLst/>
          </a:prstGeom>
          <a:noFill/>
          <a:ln/>
        </p:spPr>
        <p:txBody>
          <a:bodyPr wrap="square" lIns="0" tIns="0" rIns="0" bIns="0" rtlCol="0" anchor="t"/>
          <a:lstStyle/>
          <a:p>
            <a:pPr marL="0" marR="0" lvl="0" indent="0" algn="l" defTabSz="914400" rtl="0" eaLnBrk="1" fontAlgn="auto" latinLnBrk="0" hangingPunct="1">
              <a:lnSpc>
                <a:spcPts val="25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DCD7E5"/>
                </a:solidFill>
                <a:effectLst/>
                <a:uLnTx/>
                <a:uFillTx/>
                <a:latin typeface="Heebo Light" pitchFamily="34" charset="0"/>
                <a:ea typeface="Heebo Light" pitchFamily="34" charset="-122"/>
                <a:cs typeface="Heebo Light" pitchFamily="34" charset="-120"/>
              </a:rPr>
              <a:t>Limited hyperparameter tuning due to resource scarcity.</a:t>
            </a: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8" name="Image 5" descr="preencoded.png"/>
          <p:cNvPicPr>
            <a:picLocks noChangeAspect="1"/>
          </p:cNvPicPr>
          <p:nvPr/>
        </p:nvPicPr>
        <p:blipFill>
          <a:blip r:embed="rId4"/>
          <a:stretch>
            <a:fillRect/>
          </a:stretch>
        </p:blipFill>
        <p:spPr>
          <a:xfrm>
            <a:off x="10838378" y="4519255"/>
            <a:ext cx="3068122" cy="1632823"/>
          </a:xfrm>
          <a:prstGeom prst="rect">
            <a:avLst/>
          </a:prstGeom>
        </p:spPr>
      </p:pic>
      <p:sp>
        <p:nvSpPr>
          <p:cNvPr id="19" name="Text 11"/>
          <p:cNvSpPr/>
          <p:nvPr/>
        </p:nvSpPr>
        <p:spPr>
          <a:xfrm>
            <a:off x="11047333" y="4728210"/>
            <a:ext cx="2650212" cy="964049"/>
          </a:xfrm>
          <a:prstGeom prst="rect">
            <a:avLst/>
          </a:prstGeom>
          <a:noFill/>
          <a:ln/>
        </p:spPr>
        <p:txBody>
          <a:bodyPr wrap="square" lIns="0" tIns="0" rIns="0" bIns="0" rtlCol="0" anchor="t"/>
          <a:lstStyle/>
          <a:p>
            <a:pPr marL="0" marR="0" lvl="0" indent="0" algn="l" defTabSz="914400" rtl="0" eaLnBrk="1" fontAlgn="auto" latinLnBrk="0" hangingPunct="1">
              <a:lnSpc>
                <a:spcPts val="25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DCD7E5"/>
                </a:solidFill>
                <a:effectLst/>
                <a:uLnTx/>
                <a:uFillTx/>
                <a:latin typeface="Heebo Light" pitchFamily="34" charset="0"/>
                <a:ea typeface="Heebo Light" pitchFamily="34" charset="-122"/>
                <a:cs typeface="Heebo Light" pitchFamily="34" charset="-120"/>
              </a:rPr>
              <a:t>Dataset's imbalanced class distribution posed a challenge.</a:t>
            </a: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20" name="Image 6" descr="preencoded.png"/>
          <p:cNvPicPr>
            <a:picLocks noChangeAspect="1"/>
          </p:cNvPicPr>
          <p:nvPr/>
        </p:nvPicPr>
        <p:blipFill>
          <a:blip r:embed="rId5"/>
          <a:stretch>
            <a:fillRect/>
          </a:stretch>
        </p:blipFill>
        <p:spPr>
          <a:xfrm>
            <a:off x="7577733" y="6344603"/>
            <a:ext cx="6328767" cy="990124"/>
          </a:xfrm>
          <a:prstGeom prst="rect">
            <a:avLst/>
          </a:prstGeom>
        </p:spPr>
      </p:pic>
      <p:sp>
        <p:nvSpPr>
          <p:cNvPr id="21" name="Text 12"/>
          <p:cNvSpPr/>
          <p:nvPr/>
        </p:nvSpPr>
        <p:spPr>
          <a:xfrm>
            <a:off x="7786688" y="6553557"/>
            <a:ext cx="5910858" cy="321350"/>
          </a:xfrm>
          <a:prstGeom prst="rect">
            <a:avLst/>
          </a:prstGeom>
          <a:noFill/>
          <a:ln/>
        </p:spPr>
        <p:txBody>
          <a:bodyPr wrap="none" lIns="0" tIns="0" rIns="0" bIns="0" rtlCol="0" anchor="t"/>
          <a:lstStyle/>
          <a:p>
            <a:pPr marL="0" marR="0" lvl="0" indent="0" algn="l" defTabSz="914400" rtl="0" eaLnBrk="1" fontAlgn="auto" latinLnBrk="0" hangingPunct="1">
              <a:lnSpc>
                <a:spcPts val="25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DCD7E5"/>
                </a:solidFill>
                <a:effectLst/>
                <a:uLnTx/>
                <a:uFillTx/>
                <a:latin typeface="Heebo Light" pitchFamily="34" charset="0"/>
                <a:ea typeface="Heebo Light" pitchFamily="34" charset="-122"/>
                <a:cs typeface="Heebo Light" pitchFamily="34" charset="-120"/>
              </a:rPr>
              <a:t>Single GPU training environment restricted parallelization.</a:t>
            </a: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040272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682109"/>
            <a:ext cx="2126456" cy="265747"/>
          </a:xfrm>
          <a:prstGeom prst="rect">
            <a:avLst/>
          </a:prstGeom>
          <a:noFill/>
          <a:ln/>
        </p:spPr>
        <p:txBody>
          <a:bodyPr wrap="none" lIns="0" tIns="0" rIns="0" bIns="0" rtlCol="0" anchor="t"/>
          <a:lstStyle/>
          <a:p>
            <a:pPr marL="0" marR="0" lvl="0" indent="0" algn="l" defTabSz="914400" rtl="0" eaLnBrk="1" fontAlgn="auto" latinLnBrk="0" hangingPunct="1">
              <a:lnSpc>
                <a:spcPts val="2050"/>
              </a:lnSpc>
              <a:spcBef>
                <a:spcPts val="0"/>
              </a:spcBef>
              <a:spcAft>
                <a:spcPts val="0"/>
              </a:spcAft>
              <a:buClrTx/>
              <a:buSzTx/>
              <a:buFontTx/>
              <a:buNone/>
              <a:tabLst/>
              <a:defRPr/>
            </a:pPr>
            <a:r>
              <a:rPr kumimoji="0" lang="en-US" sz="1650" b="0" i="0" u="none" strike="noStrike" kern="1200" cap="none" spc="0" normalizeH="0" baseline="0" noProof="0" dirty="0">
                <a:ln>
                  <a:noFill/>
                </a:ln>
                <a:solidFill>
                  <a:srgbClr val="F2F0F4"/>
                </a:solidFill>
                <a:effectLst/>
                <a:uLnTx/>
                <a:uFillTx/>
                <a:latin typeface="Montserrat" pitchFamily="34" charset="0"/>
                <a:ea typeface="Montserrat" pitchFamily="34" charset="-122"/>
                <a:cs typeface="Montserrat" pitchFamily="34" charset="-120"/>
              </a:rPr>
              <a:t>Future Directions</a:t>
            </a:r>
            <a:endParaRPr kumimoji="0" lang="en-US" sz="16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 name="Text 1"/>
          <p:cNvSpPr/>
          <p:nvPr/>
        </p:nvSpPr>
        <p:spPr>
          <a:xfrm>
            <a:off x="793790" y="998815"/>
            <a:ext cx="7556421" cy="850583"/>
          </a:xfrm>
          <a:prstGeom prst="rect">
            <a:avLst/>
          </a:prstGeom>
          <a:noFill/>
          <a:ln/>
        </p:spPr>
        <p:txBody>
          <a:bodyPr wrap="square" lIns="0" tIns="0" rIns="0" bIns="0" rtlCol="0" anchor="t"/>
          <a:lstStyle/>
          <a:p>
            <a:pPr marL="0" marR="0" lvl="0" indent="0" algn="l" defTabSz="914400" rtl="0" eaLnBrk="1" fontAlgn="auto" latinLnBrk="0" hangingPunct="1">
              <a:lnSpc>
                <a:spcPts val="3300"/>
              </a:lnSpc>
              <a:spcBef>
                <a:spcPts val="0"/>
              </a:spcBef>
              <a:spcAft>
                <a:spcPts val="0"/>
              </a:spcAft>
              <a:buClrTx/>
              <a:buSzTx/>
              <a:buFontTx/>
              <a:buNone/>
              <a:tabLst/>
              <a:defRPr/>
            </a:pPr>
            <a:r>
              <a:rPr kumimoji="0" lang="en-US" sz="2650" b="0" i="0" u="none" strike="noStrike" kern="1200" cap="none" spc="0" normalizeH="0" baseline="0" noProof="0" dirty="0">
                <a:ln>
                  <a:noFill/>
                </a:ln>
                <a:solidFill>
                  <a:srgbClr val="F2F0F4"/>
                </a:solidFill>
                <a:effectLst/>
                <a:uLnTx/>
                <a:uFillTx/>
                <a:latin typeface="Montserrat" pitchFamily="34" charset="0"/>
                <a:ea typeface="Montserrat" pitchFamily="34" charset="-122"/>
                <a:cs typeface="Montserrat" pitchFamily="34" charset="-120"/>
              </a:rPr>
              <a:t>Advancing HR Automation with Enhanced AI</a:t>
            </a:r>
            <a:endParaRPr kumimoji="0" lang="en-US" sz="26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Text 2"/>
          <p:cNvSpPr/>
          <p:nvPr/>
        </p:nvSpPr>
        <p:spPr>
          <a:xfrm>
            <a:off x="793790" y="2040731"/>
            <a:ext cx="7556421" cy="714375"/>
          </a:xfrm>
          <a:prstGeom prst="rect">
            <a:avLst/>
          </a:prstGeom>
          <a:noFill/>
          <a:ln/>
        </p:spPr>
        <p:txBody>
          <a:bodyPr wrap="square" lIns="0" tIns="0" rIns="0" bIns="0" rtlCol="0" anchor="t"/>
          <a:lstStyle/>
          <a:p>
            <a:pPr marL="0" marR="0" lvl="0" indent="0" algn="l" defTabSz="914400" rtl="0" eaLnBrk="1" fontAlgn="auto" latinLnBrk="0" hangingPunct="1">
              <a:lnSpc>
                <a:spcPts val="1850"/>
              </a:lnSpc>
              <a:spcBef>
                <a:spcPts val="0"/>
              </a:spcBef>
              <a:spcAft>
                <a:spcPts val="0"/>
              </a:spcAft>
              <a:buClrTx/>
              <a:buSzTx/>
              <a:buFontTx/>
              <a:buNone/>
              <a:tabLst/>
              <a:defRPr/>
            </a:pPr>
            <a:r>
              <a:rPr kumimoji="0" lang="en-US" sz="1300" b="0" i="0" u="none" strike="noStrike" kern="1200" cap="none" spc="0" normalizeH="0" baseline="0" noProof="0" dirty="0">
                <a:ln>
                  <a:noFill/>
                </a:ln>
                <a:solidFill>
                  <a:srgbClr val="DCD7E5"/>
                </a:solidFill>
                <a:effectLst/>
                <a:uLnTx/>
                <a:uFillTx/>
                <a:latin typeface="Heebo Light" pitchFamily="34" charset="0"/>
                <a:ea typeface="Heebo Light" pitchFamily="34" charset="-122"/>
                <a:cs typeface="Heebo Light" pitchFamily="34" charset="-120"/>
              </a:rPr>
              <a:t>Our research provides a strong foundation for future advancements in automated resume classification. Addressing current limitations and exploring new methodologies will further refine and optimize HR tech solutions.</a:t>
            </a:r>
            <a:endParaRPr kumimoji="0" lang="en-US" sz="13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Shape 3"/>
          <p:cNvSpPr/>
          <p:nvPr/>
        </p:nvSpPr>
        <p:spPr>
          <a:xfrm>
            <a:off x="793790" y="2898577"/>
            <a:ext cx="7556421" cy="1204198"/>
          </a:xfrm>
          <a:prstGeom prst="roundRect">
            <a:avLst>
              <a:gd name="adj" fmla="val 5933"/>
            </a:avLst>
          </a:prstGeom>
          <a:solidFill>
            <a:srgbClr val="0D0A2C">
              <a:alpha val="95000"/>
            </a:srgbClr>
          </a:solidFill>
          <a:ln w="22860">
            <a:solidFill>
              <a:srgbClr val="4A2C85"/>
            </a:solidFill>
            <a:prstDash val="soli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hape 4"/>
          <p:cNvSpPr/>
          <p:nvPr/>
        </p:nvSpPr>
        <p:spPr>
          <a:xfrm>
            <a:off x="816650" y="2921437"/>
            <a:ext cx="680442" cy="1158478"/>
          </a:xfrm>
          <a:prstGeom prst="roundRect">
            <a:avLst>
              <a:gd name="adj" fmla="val 6469"/>
            </a:avLst>
          </a:prstGeom>
          <a:solidFill>
            <a:srgbClr val="31136C"/>
          </a:solid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Text 5"/>
          <p:cNvSpPr/>
          <p:nvPr/>
        </p:nvSpPr>
        <p:spPr>
          <a:xfrm>
            <a:off x="1025485" y="3341132"/>
            <a:ext cx="255151" cy="318968"/>
          </a:xfrm>
          <a:prstGeom prst="rect">
            <a:avLst/>
          </a:prstGeom>
          <a:noFill/>
          <a:ln/>
        </p:spPr>
        <p:txBody>
          <a:bodyPr wrap="none" lIns="0" tIns="0" rIns="0" bIns="0" rtlCol="0" anchor="t"/>
          <a:lstStyle/>
          <a:p>
            <a:pPr marL="0" marR="0" lvl="0" indent="0" algn="l" defTabSz="914400" rtl="0" eaLnBrk="1" fontAlgn="auto" latinLnBrk="0" hangingPunct="1">
              <a:lnSpc>
                <a:spcPts val="2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DCD7E5"/>
                </a:solidFill>
                <a:effectLst/>
                <a:uLnTx/>
                <a:uFillTx/>
                <a:latin typeface="Montserrat" pitchFamily="34" charset="0"/>
                <a:ea typeface="Montserrat" pitchFamily="34" charset="-122"/>
                <a:cs typeface="Montserrat" pitchFamily="34" charset="-120"/>
              </a:rPr>
              <a:t>1</a:t>
            </a: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Text 6"/>
          <p:cNvSpPr/>
          <p:nvPr/>
        </p:nvSpPr>
        <p:spPr>
          <a:xfrm>
            <a:off x="1624608" y="3091458"/>
            <a:ext cx="2548295" cy="265747"/>
          </a:xfrm>
          <a:prstGeom prst="rect">
            <a:avLst/>
          </a:prstGeom>
          <a:noFill/>
          <a:ln/>
        </p:spPr>
        <p:txBody>
          <a:bodyPr wrap="none" lIns="0" tIns="0" rIns="0" bIns="0" rtlCol="0" anchor="t"/>
          <a:lstStyle/>
          <a:p>
            <a:pPr marL="0" marR="0" lvl="0" indent="0" algn="l" defTabSz="914400" rtl="0" eaLnBrk="1" fontAlgn="auto" latinLnBrk="0" hangingPunct="1">
              <a:lnSpc>
                <a:spcPts val="2050"/>
              </a:lnSpc>
              <a:spcBef>
                <a:spcPts val="0"/>
              </a:spcBef>
              <a:spcAft>
                <a:spcPts val="0"/>
              </a:spcAft>
              <a:buClrTx/>
              <a:buSzTx/>
              <a:buFontTx/>
              <a:buNone/>
              <a:tabLst/>
              <a:defRPr/>
            </a:pPr>
            <a:r>
              <a:rPr kumimoji="0" lang="en-US" sz="1650" b="0" i="0" u="none" strike="noStrike" kern="1200" cap="none" spc="0" normalizeH="0" baseline="0" noProof="0" dirty="0">
                <a:ln>
                  <a:noFill/>
                </a:ln>
                <a:solidFill>
                  <a:srgbClr val="DCD7E5"/>
                </a:solidFill>
                <a:effectLst/>
                <a:uLnTx/>
                <a:uFillTx/>
                <a:latin typeface="Montserrat" pitchFamily="34" charset="0"/>
                <a:ea typeface="Montserrat" pitchFamily="34" charset="-122"/>
                <a:cs typeface="Montserrat" pitchFamily="34" charset="-120"/>
              </a:rPr>
              <a:t>Advanced Architectures</a:t>
            </a:r>
            <a:endParaRPr kumimoji="0" lang="en-US" sz="16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Text 7"/>
          <p:cNvSpPr/>
          <p:nvPr/>
        </p:nvSpPr>
        <p:spPr>
          <a:xfrm>
            <a:off x="1624608" y="3433643"/>
            <a:ext cx="6532721" cy="476250"/>
          </a:xfrm>
          <a:prstGeom prst="rect">
            <a:avLst/>
          </a:prstGeom>
          <a:noFill/>
          <a:ln/>
        </p:spPr>
        <p:txBody>
          <a:bodyPr wrap="square" lIns="0" tIns="0" rIns="0" bIns="0" rtlCol="0" anchor="t"/>
          <a:lstStyle/>
          <a:p>
            <a:pPr marL="0" marR="0" lvl="0" indent="0" algn="l" defTabSz="914400" rtl="0" eaLnBrk="1" fontAlgn="auto" latinLnBrk="0" hangingPunct="1">
              <a:lnSpc>
                <a:spcPts val="1850"/>
              </a:lnSpc>
              <a:spcBef>
                <a:spcPts val="0"/>
              </a:spcBef>
              <a:spcAft>
                <a:spcPts val="0"/>
              </a:spcAft>
              <a:buClrTx/>
              <a:buSzTx/>
              <a:buFontTx/>
              <a:buNone/>
              <a:tabLst/>
              <a:defRPr/>
            </a:pPr>
            <a:r>
              <a:rPr kumimoji="0" lang="en-US" sz="1300" b="0" i="0" u="none" strike="noStrike" kern="1200" cap="none" spc="0" normalizeH="0" baseline="0" noProof="0" dirty="0">
                <a:ln>
                  <a:noFill/>
                </a:ln>
                <a:solidFill>
                  <a:srgbClr val="DCD7E5"/>
                </a:solidFill>
                <a:effectLst/>
                <a:uLnTx/>
                <a:uFillTx/>
                <a:latin typeface="Heebo Light" pitchFamily="34" charset="0"/>
                <a:ea typeface="Heebo Light" pitchFamily="34" charset="-122"/>
                <a:cs typeface="Heebo Light" pitchFamily="34" charset="-120"/>
              </a:rPr>
              <a:t>Integrate state-of-the-art transformer models (RoBERTa, DeBERTa) for superior performance.</a:t>
            </a:r>
            <a:endParaRPr kumimoji="0" lang="en-US" sz="13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 name="Shape 8"/>
          <p:cNvSpPr/>
          <p:nvPr/>
        </p:nvSpPr>
        <p:spPr>
          <a:xfrm>
            <a:off x="793790" y="4230291"/>
            <a:ext cx="7556421" cy="1020723"/>
          </a:xfrm>
          <a:prstGeom prst="roundRect">
            <a:avLst>
              <a:gd name="adj" fmla="val 7000"/>
            </a:avLst>
          </a:prstGeom>
          <a:solidFill>
            <a:srgbClr val="0D0A2C">
              <a:alpha val="95000"/>
            </a:srgbClr>
          </a:solidFill>
          <a:ln w="22860">
            <a:solidFill>
              <a:srgbClr val="4A2C85"/>
            </a:solidFill>
            <a:prstDash val="soli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Shape 9"/>
          <p:cNvSpPr/>
          <p:nvPr/>
        </p:nvSpPr>
        <p:spPr>
          <a:xfrm>
            <a:off x="816650" y="4253151"/>
            <a:ext cx="680442" cy="975003"/>
          </a:xfrm>
          <a:prstGeom prst="roundRect">
            <a:avLst>
              <a:gd name="adj" fmla="val 6469"/>
            </a:avLst>
          </a:prstGeom>
          <a:solidFill>
            <a:srgbClr val="31136C"/>
          </a:solid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 name="Text 10"/>
          <p:cNvSpPr/>
          <p:nvPr/>
        </p:nvSpPr>
        <p:spPr>
          <a:xfrm>
            <a:off x="1025485" y="4581168"/>
            <a:ext cx="255151" cy="318968"/>
          </a:xfrm>
          <a:prstGeom prst="rect">
            <a:avLst/>
          </a:prstGeom>
          <a:noFill/>
          <a:ln/>
        </p:spPr>
        <p:txBody>
          <a:bodyPr wrap="none" lIns="0" tIns="0" rIns="0" bIns="0" rtlCol="0" anchor="t"/>
          <a:lstStyle/>
          <a:p>
            <a:pPr marL="0" marR="0" lvl="0" indent="0" algn="l" defTabSz="914400" rtl="0" eaLnBrk="1" fontAlgn="auto" latinLnBrk="0" hangingPunct="1">
              <a:lnSpc>
                <a:spcPts val="2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DCD7E5"/>
                </a:solidFill>
                <a:effectLst/>
                <a:uLnTx/>
                <a:uFillTx/>
                <a:latin typeface="Montserrat" pitchFamily="34" charset="0"/>
                <a:ea typeface="Montserrat" pitchFamily="34" charset="-122"/>
                <a:cs typeface="Montserrat" pitchFamily="34" charset="-120"/>
              </a:rPr>
              <a:t>2</a:t>
            </a: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 name="Text 11"/>
          <p:cNvSpPr/>
          <p:nvPr/>
        </p:nvSpPr>
        <p:spPr>
          <a:xfrm>
            <a:off x="1624608" y="4423172"/>
            <a:ext cx="2126456" cy="265747"/>
          </a:xfrm>
          <a:prstGeom prst="rect">
            <a:avLst/>
          </a:prstGeom>
          <a:noFill/>
          <a:ln/>
        </p:spPr>
        <p:txBody>
          <a:bodyPr wrap="none" lIns="0" tIns="0" rIns="0" bIns="0" rtlCol="0" anchor="t"/>
          <a:lstStyle/>
          <a:p>
            <a:pPr marL="0" marR="0" lvl="0" indent="0" algn="l" defTabSz="914400" rtl="0" eaLnBrk="1" fontAlgn="auto" latinLnBrk="0" hangingPunct="1">
              <a:lnSpc>
                <a:spcPts val="2050"/>
              </a:lnSpc>
              <a:spcBef>
                <a:spcPts val="0"/>
              </a:spcBef>
              <a:spcAft>
                <a:spcPts val="0"/>
              </a:spcAft>
              <a:buClrTx/>
              <a:buSzTx/>
              <a:buFontTx/>
              <a:buNone/>
              <a:tabLst/>
              <a:defRPr/>
            </a:pPr>
            <a:r>
              <a:rPr kumimoji="0" lang="en-US" sz="1650" b="0" i="0" u="none" strike="noStrike" kern="1200" cap="none" spc="0" normalizeH="0" baseline="0" noProof="0" dirty="0">
                <a:ln>
                  <a:noFill/>
                </a:ln>
                <a:solidFill>
                  <a:srgbClr val="DCD7E5"/>
                </a:solidFill>
                <a:effectLst/>
                <a:uLnTx/>
                <a:uFillTx/>
                <a:latin typeface="Montserrat" pitchFamily="34" charset="0"/>
                <a:ea typeface="Montserrat" pitchFamily="34" charset="-122"/>
                <a:cs typeface="Montserrat" pitchFamily="34" charset="-120"/>
              </a:rPr>
              <a:t>Ensemble Learning</a:t>
            </a:r>
            <a:endParaRPr kumimoji="0" lang="en-US" sz="16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 name="Text 12"/>
          <p:cNvSpPr/>
          <p:nvPr/>
        </p:nvSpPr>
        <p:spPr>
          <a:xfrm>
            <a:off x="1624608" y="4765358"/>
            <a:ext cx="6532721" cy="238125"/>
          </a:xfrm>
          <a:prstGeom prst="rect">
            <a:avLst/>
          </a:prstGeom>
          <a:noFill/>
          <a:ln/>
        </p:spPr>
        <p:txBody>
          <a:bodyPr wrap="none" lIns="0" tIns="0" rIns="0" bIns="0" rtlCol="0" anchor="t"/>
          <a:lstStyle/>
          <a:p>
            <a:pPr marL="0" marR="0" lvl="0" indent="0" algn="l" defTabSz="914400" rtl="0" eaLnBrk="1" fontAlgn="auto" latinLnBrk="0" hangingPunct="1">
              <a:lnSpc>
                <a:spcPts val="1850"/>
              </a:lnSpc>
              <a:spcBef>
                <a:spcPts val="0"/>
              </a:spcBef>
              <a:spcAft>
                <a:spcPts val="0"/>
              </a:spcAft>
              <a:buClrTx/>
              <a:buSzTx/>
              <a:buFontTx/>
              <a:buNone/>
              <a:tabLst/>
              <a:defRPr/>
            </a:pPr>
            <a:r>
              <a:rPr kumimoji="0" lang="en-US" sz="1300" b="0" i="0" u="none" strike="noStrike" kern="1200" cap="none" spc="0" normalizeH="0" baseline="0" noProof="0" dirty="0">
                <a:ln>
                  <a:noFill/>
                </a:ln>
                <a:solidFill>
                  <a:srgbClr val="DCD7E5"/>
                </a:solidFill>
                <a:effectLst/>
                <a:uLnTx/>
                <a:uFillTx/>
                <a:latin typeface="Heebo Light" pitchFamily="34" charset="0"/>
                <a:ea typeface="Heebo Light" pitchFamily="34" charset="-122"/>
                <a:cs typeface="Heebo Light" pitchFamily="34" charset="-120"/>
              </a:rPr>
              <a:t>Combine multiple models to boost predictive accuracy and robustness.</a:t>
            </a:r>
            <a:endParaRPr kumimoji="0" lang="en-US" sz="13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 name="Shape 13"/>
          <p:cNvSpPr/>
          <p:nvPr/>
        </p:nvSpPr>
        <p:spPr>
          <a:xfrm>
            <a:off x="793790" y="5378529"/>
            <a:ext cx="7556421" cy="1020723"/>
          </a:xfrm>
          <a:prstGeom prst="roundRect">
            <a:avLst>
              <a:gd name="adj" fmla="val 7000"/>
            </a:avLst>
          </a:prstGeom>
          <a:solidFill>
            <a:srgbClr val="0D0A2C">
              <a:alpha val="95000"/>
            </a:srgbClr>
          </a:solidFill>
          <a:ln w="22860">
            <a:solidFill>
              <a:srgbClr val="4A2C85"/>
            </a:solidFill>
            <a:prstDash val="soli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 name="Shape 14"/>
          <p:cNvSpPr/>
          <p:nvPr/>
        </p:nvSpPr>
        <p:spPr>
          <a:xfrm>
            <a:off x="816650" y="5401389"/>
            <a:ext cx="680442" cy="975003"/>
          </a:xfrm>
          <a:prstGeom prst="roundRect">
            <a:avLst>
              <a:gd name="adj" fmla="val 6469"/>
            </a:avLst>
          </a:prstGeom>
          <a:solidFill>
            <a:srgbClr val="31136C"/>
          </a:solid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 name="Text 15"/>
          <p:cNvSpPr/>
          <p:nvPr/>
        </p:nvSpPr>
        <p:spPr>
          <a:xfrm>
            <a:off x="1025485" y="5729407"/>
            <a:ext cx="255151" cy="318968"/>
          </a:xfrm>
          <a:prstGeom prst="rect">
            <a:avLst/>
          </a:prstGeom>
          <a:noFill/>
          <a:ln/>
        </p:spPr>
        <p:txBody>
          <a:bodyPr wrap="none" lIns="0" tIns="0" rIns="0" bIns="0" rtlCol="0" anchor="t"/>
          <a:lstStyle/>
          <a:p>
            <a:pPr marL="0" marR="0" lvl="0" indent="0" algn="l" defTabSz="914400" rtl="0" eaLnBrk="1" fontAlgn="auto" latinLnBrk="0" hangingPunct="1">
              <a:lnSpc>
                <a:spcPts val="2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DCD7E5"/>
                </a:solidFill>
                <a:effectLst/>
                <a:uLnTx/>
                <a:uFillTx/>
                <a:latin typeface="Montserrat" pitchFamily="34" charset="0"/>
                <a:ea typeface="Montserrat" pitchFamily="34" charset="-122"/>
                <a:cs typeface="Montserrat" pitchFamily="34" charset="-120"/>
              </a:rPr>
              <a:t>3</a:t>
            </a: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9" name="Text 16"/>
          <p:cNvSpPr/>
          <p:nvPr/>
        </p:nvSpPr>
        <p:spPr>
          <a:xfrm>
            <a:off x="1624608" y="5571411"/>
            <a:ext cx="2126456" cy="265747"/>
          </a:xfrm>
          <a:prstGeom prst="rect">
            <a:avLst/>
          </a:prstGeom>
          <a:noFill/>
          <a:ln/>
        </p:spPr>
        <p:txBody>
          <a:bodyPr wrap="none" lIns="0" tIns="0" rIns="0" bIns="0" rtlCol="0" anchor="t"/>
          <a:lstStyle/>
          <a:p>
            <a:pPr marL="0" marR="0" lvl="0" indent="0" algn="l" defTabSz="914400" rtl="0" eaLnBrk="1" fontAlgn="auto" latinLnBrk="0" hangingPunct="1">
              <a:lnSpc>
                <a:spcPts val="2050"/>
              </a:lnSpc>
              <a:spcBef>
                <a:spcPts val="0"/>
              </a:spcBef>
              <a:spcAft>
                <a:spcPts val="0"/>
              </a:spcAft>
              <a:buClrTx/>
              <a:buSzTx/>
              <a:buFontTx/>
              <a:buNone/>
              <a:tabLst/>
              <a:defRPr/>
            </a:pPr>
            <a:r>
              <a:rPr kumimoji="0" lang="en-US" sz="1650" b="0" i="0" u="none" strike="noStrike" kern="1200" cap="none" spc="0" normalizeH="0" baseline="0" noProof="0" dirty="0">
                <a:ln>
                  <a:noFill/>
                </a:ln>
                <a:solidFill>
                  <a:srgbClr val="DCD7E5"/>
                </a:solidFill>
                <a:effectLst/>
                <a:uLnTx/>
                <a:uFillTx/>
                <a:latin typeface="Montserrat" pitchFamily="34" charset="0"/>
                <a:ea typeface="Montserrat" pitchFamily="34" charset="-122"/>
                <a:cs typeface="Montserrat" pitchFamily="34" charset="-120"/>
              </a:rPr>
              <a:t>Robust Validation</a:t>
            </a:r>
            <a:endParaRPr kumimoji="0" lang="en-US" sz="16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0" name="Text 17"/>
          <p:cNvSpPr/>
          <p:nvPr/>
        </p:nvSpPr>
        <p:spPr>
          <a:xfrm>
            <a:off x="1624608" y="5913596"/>
            <a:ext cx="6532721" cy="238125"/>
          </a:xfrm>
          <a:prstGeom prst="rect">
            <a:avLst/>
          </a:prstGeom>
          <a:noFill/>
          <a:ln/>
        </p:spPr>
        <p:txBody>
          <a:bodyPr wrap="none" lIns="0" tIns="0" rIns="0" bIns="0" rtlCol="0" anchor="t"/>
          <a:lstStyle/>
          <a:p>
            <a:pPr marL="0" marR="0" lvl="0" indent="0" algn="l" defTabSz="914400" rtl="0" eaLnBrk="1" fontAlgn="auto" latinLnBrk="0" hangingPunct="1">
              <a:lnSpc>
                <a:spcPts val="1850"/>
              </a:lnSpc>
              <a:spcBef>
                <a:spcPts val="0"/>
              </a:spcBef>
              <a:spcAft>
                <a:spcPts val="0"/>
              </a:spcAft>
              <a:buClrTx/>
              <a:buSzTx/>
              <a:buFontTx/>
              <a:buNone/>
              <a:tabLst/>
              <a:defRPr/>
            </a:pPr>
            <a:r>
              <a:rPr kumimoji="0" lang="en-US" sz="1300" b="0" i="0" u="none" strike="noStrike" kern="1200" cap="none" spc="0" normalizeH="0" baseline="0" noProof="0" dirty="0">
                <a:ln>
                  <a:noFill/>
                </a:ln>
                <a:solidFill>
                  <a:srgbClr val="DCD7E5"/>
                </a:solidFill>
                <a:effectLst/>
                <a:uLnTx/>
                <a:uFillTx/>
                <a:latin typeface="Heebo Light" pitchFamily="34" charset="0"/>
                <a:ea typeface="Heebo Light" pitchFamily="34" charset="-122"/>
                <a:cs typeface="Heebo Light" pitchFamily="34" charset="-120"/>
              </a:rPr>
              <a:t>Implement cross-validation to ensure model generalization across diverse datasets.</a:t>
            </a:r>
            <a:endParaRPr kumimoji="0" lang="en-US" sz="13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1" name="Shape 18"/>
          <p:cNvSpPr/>
          <p:nvPr/>
        </p:nvSpPr>
        <p:spPr>
          <a:xfrm>
            <a:off x="793790" y="6526768"/>
            <a:ext cx="7556421" cy="1020723"/>
          </a:xfrm>
          <a:prstGeom prst="roundRect">
            <a:avLst>
              <a:gd name="adj" fmla="val 7000"/>
            </a:avLst>
          </a:prstGeom>
          <a:solidFill>
            <a:srgbClr val="0D0A2C">
              <a:alpha val="95000"/>
            </a:srgbClr>
          </a:solidFill>
          <a:ln w="22860">
            <a:solidFill>
              <a:srgbClr val="4A2C85"/>
            </a:solidFill>
            <a:prstDash val="soli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 name="Shape 19"/>
          <p:cNvSpPr/>
          <p:nvPr/>
        </p:nvSpPr>
        <p:spPr>
          <a:xfrm>
            <a:off x="816650" y="6549628"/>
            <a:ext cx="680442" cy="975003"/>
          </a:xfrm>
          <a:prstGeom prst="roundRect">
            <a:avLst>
              <a:gd name="adj" fmla="val 6469"/>
            </a:avLst>
          </a:prstGeom>
          <a:solidFill>
            <a:srgbClr val="31136C"/>
          </a:solid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 name="Text 20"/>
          <p:cNvSpPr/>
          <p:nvPr/>
        </p:nvSpPr>
        <p:spPr>
          <a:xfrm>
            <a:off x="1025485" y="6877645"/>
            <a:ext cx="255151" cy="318968"/>
          </a:xfrm>
          <a:prstGeom prst="rect">
            <a:avLst/>
          </a:prstGeom>
          <a:noFill/>
          <a:ln/>
        </p:spPr>
        <p:txBody>
          <a:bodyPr wrap="none" lIns="0" tIns="0" rIns="0" bIns="0" rtlCol="0" anchor="t"/>
          <a:lstStyle/>
          <a:p>
            <a:pPr marL="0" marR="0" lvl="0" indent="0" algn="l" defTabSz="914400" rtl="0" eaLnBrk="1" fontAlgn="auto" latinLnBrk="0" hangingPunct="1">
              <a:lnSpc>
                <a:spcPts val="2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DCD7E5"/>
                </a:solidFill>
                <a:effectLst/>
                <a:uLnTx/>
                <a:uFillTx/>
                <a:latin typeface="Montserrat" pitchFamily="34" charset="0"/>
                <a:ea typeface="Montserrat" pitchFamily="34" charset="-122"/>
                <a:cs typeface="Montserrat" pitchFamily="34" charset="-120"/>
              </a:rPr>
              <a:t>4</a:t>
            </a: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4" name="Text 21"/>
          <p:cNvSpPr/>
          <p:nvPr/>
        </p:nvSpPr>
        <p:spPr>
          <a:xfrm>
            <a:off x="1624608" y="6719649"/>
            <a:ext cx="2570321" cy="265747"/>
          </a:xfrm>
          <a:prstGeom prst="rect">
            <a:avLst/>
          </a:prstGeom>
          <a:noFill/>
          <a:ln/>
        </p:spPr>
        <p:txBody>
          <a:bodyPr wrap="none" lIns="0" tIns="0" rIns="0" bIns="0" rtlCol="0" anchor="t"/>
          <a:lstStyle/>
          <a:p>
            <a:pPr marL="0" marR="0" lvl="0" indent="0" algn="l" defTabSz="914400" rtl="0" eaLnBrk="1" fontAlgn="auto" latinLnBrk="0" hangingPunct="1">
              <a:lnSpc>
                <a:spcPts val="2050"/>
              </a:lnSpc>
              <a:spcBef>
                <a:spcPts val="0"/>
              </a:spcBef>
              <a:spcAft>
                <a:spcPts val="0"/>
              </a:spcAft>
              <a:buClrTx/>
              <a:buSzTx/>
              <a:buFontTx/>
              <a:buNone/>
              <a:tabLst/>
              <a:defRPr/>
            </a:pPr>
            <a:r>
              <a:rPr kumimoji="0" lang="en-US" sz="1650" b="0" i="0" u="none" strike="noStrike" kern="1200" cap="none" spc="0" normalizeH="0" baseline="0" noProof="0" dirty="0">
                <a:ln>
                  <a:noFill/>
                </a:ln>
                <a:solidFill>
                  <a:srgbClr val="DCD7E5"/>
                </a:solidFill>
                <a:effectLst/>
                <a:uLnTx/>
                <a:uFillTx/>
                <a:latin typeface="Montserrat" pitchFamily="34" charset="0"/>
                <a:ea typeface="Montserrat" pitchFamily="34" charset="-122"/>
                <a:cs typeface="Montserrat" pitchFamily="34" charset="-120"/>
              </a:rPr>
              <a:t>Real-World Deployment</a:t>
            </a:r>
            <a:endParaRPr kumimoji="0" lang="en-US" sz="16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5" name="Text 22"/>
          <p:cNvSpPr/>
          <p:nvPr/>
        </p:nvSpPr>
        <p:spPr>
          <a:xfrm>
            <a:off x="1624608" y="7061835"/>
            <a:ext cx="6532721" cy="238125"/>
          </a:xfrm>
          <a:prstGeom prst="rect">
            <a:avLst/>
          </a:prstGeom>
          <a:noFill/>
          <a:ln/>
        </p:spPr>
        <p:txBody>
          <a:bodyPr wrap="none" lIns="0" tIns="0" rIns="0" bIns="0" rtlCol="0" anchor="t"/>
          <a:lstStyle/>
          <a:p>
            <a:pPr marL="0" marR="0" lvl="0" indent="0" algn="l" defTabSz="914400" rtl="0" eaLnBrk="1" fontAlgn="auto" latinLnBrk="0" hangingPunct="1">
              <a:lnSpc>
                <a:spcPts val="1850"/>
              </a:lnSpc>
              <a:spcBef>
                <a:spcPts val="0"/>
              </a:spcBef>
              <a:spcAft>
                <a:spcPts val="0"/>
              </a:spcAft>
              <a:buClrTx/>
              <a:buSzTx/>
              <a:buFontTx/>
              <a:buNone/>
              <a:tabLst/>
              <a:defRPr/>
            </a:pPr>
            <a:r>
              <a:rPr kumimoji="0" lang="en-US" sz="1300" b="0" i="0" u="none" strike="noStrike" kern="1200" cap="none" spc="0" normalizeH="0" baseline="0" noProof="0" dirty="0">
                <a:ln>
                  <a:noFill/>
                </a:ln>
                <a:solidFill>
                  <a:srgbClr val="DCD7E5"/>
                </a:solidFill>
                <a:effectLst/>
                <a:uLnTx/>
                <a:uFillTx/>
                <a:latin typeface="Heebo Light" pitchFamily="34" charset="0"/>
                <a:ea typeface="Heebo Light" pitchFamily="34" charset="-122"/>
                <a:cs typeface="Heebo Light" pitchFamily="34" charset="-120"/>
              </a:rPr>
              <a:t>Develop and deploy a scalable system for practical HR automation in recruitment.</a:t>
            </a:r>
            <a:endParaRPr kumimoji="0" lang="en-US" sz="13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870953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805577"/>
            <a:ext cx="8880991" cy="531614"/>
          </a:xfrm>
          <a:prstGeom prst="rect">
            <a:avLst/>
          </a:prstGeom>
          <a:noFill/>
          <a:ln/>
        </p:spPr>
        <p:txBody>
          <a:bodyPr wrap="none" lIns="0" tIns="0" rIns="0" bIns="0" rtlCol="0" anchor="t"/>
          <a:lstStyle/>
          <a:p>
            <a:pPr marL="0" indent="0" algn="l">
              <a:lnSpc>
                <a:spcPts val="4150"/>
              </a:lnSpc>
              <a:buNone/>
            </a:pPr>
            <a:r>
              <a:rPr lang="en-US" sz="3300" dirty="0">
                <a:solidFill>
                  <a:srgbClr val="F2F0F4"/>
                </a:solidFill>
                <a:latin typeface="Montserrat" pitchFamily="34" charset="0"/>
                <a:ea typeface="Montserrat" pitchFamily="34" charset="-122"/>
                <a:cs typeface="Montserrat" pitchFamily="34" charset="-120"/>
              </a:rPr>
              <a:t>System Pipeline for Resume Classification</a:t>
            </a:r>
            <a:endParaRPr lang="en-US" sz="3300" dirty="0"/>
          </a:p>
        </p:txBody>
      </p:sp>
      <p:sp>
        <p:nvSpPr>
          <p:cNvPr id="3" name="Text 1"/>
          <p:cNvSpPr/>
          <p:nvPr/>
        </p:nvSpPr>
        <p:spPr>
          <a:xfrm>
            <a:off x="793790" y="1592342"/>
            <a:ext cx="170021" cy="212646"/>
          </a:xfrm>
          <a:prstGeom prst="rect">
            <a:avLst/>
          </a:prstGeom>
          <a:noFill/>
          <a:ln/>
        </p:spPr>
        <p:txBody>
          <a:bodyPr wrap="none" lIns="0" tIns="0" rIns="0" bIns="0" rtlCol="0" anchor="t"/>
          <a:lstStyle/>
          <a:p>
            <a:pPr marL="0" indent="0" algn="l">
              <a:lnSpc>
                <a:spcPts val="1850"/>
              </a:lnSpc>
              <a:buNone/>
            </a:pPr>
            <a:r>
              <a:rPr lang="en-US" sz="1300" dirty="0">
                <a:solidFill>
                  <a:srgbClr val="DCD7E5"/>
                </a:solidFill>
                <a:latin typeface="Montserrat Light" pitchFamily="34" charset="0"/>
                <a:ea typeface="Montserrat Light" pitchFamily="34" charset="-122"/>
                <a:cs typeface="Montserrat Light" pitchFamily="34" charset="-120"/>
              </a:rPr>
              <a:t>01</a:t>
            </a:r>
            <a:endParaRPr lang="en-US" sz="1300" dirty="0"/>
          </a:p>
        </p:txBody>
      </p:sp>
      <p:pic>
        <p:nvPicPr>
          <p:cNvPr id="4" name="Image 0" descr="preencoded.png"/>
          <p:cNvPicPr>
            <a:picLocks noChangeAspect="1"/>
          </p:cNvPicPr>
          <p:nvPr/>
        </p:nvPicPr>
        <p:blipFill>
          <a:blip r:embed="rId3"/>
          <a:stretch>
            <a:fillRect/>
          </a:stretch>
        </p:blipFill>
        <p:spPr>
          <a:xfrm>
            <a:off x="793790" y="1858566"/>
            <a:ext cx="6457593" cy="22860"/>
          </a:xfrm>
          <a:prstGeom prst="rect">
            <a:avLst/>
          </a:prstGeom>
        </p:spPr>
      </p:pic>
      <p:sp>
        <p:nvSpPr>
          <p:cNvPr id="5" name="Text 2"/>
          <p:cNvSpPr/>
          <p:nvPr/>
        </p:nvSpPr>
        <p:spPr>
          <a:xfrm>
            <a:off x="793790" y="1989296"/>
            <a:ext cx="2528530" cy="265747"/>
          </a:xfrm>
          <a:prstGeom prst="rect">
            <a:avLst/>
          </a:prstGeom>
          <a:noFill/>
          <a:ln/>
        </p:spPr>
        <p:txBody>
          <a:bodyPr wrap="none" lIns="0" tIns="0" rIns="0" bIns="0" rtlCol="0" anchor="t"/>
          <a:lstStyle/>
          <a:p>
            <a:pPr marL="0" indent="0" algn="l">
              <a:lnSpc>
                <a:spcPts val="2050"/>
              </a:lnSpc>
              <a:buNone/>
            </a:pPr>
            <a:r>
              <a:rPr lang="en-US" sz="1650" dirty="0">
                <a:solidFill>
                  <a:srgbClr val="DCD7E5"/>
                </a:solidFill>
                <a:latin typeface="Montserrat" pitchFamily="34" charset="0"/>
                <a:ea typeface="Montserrat" pitchFamily="34" charset="-122"/>
                <a:cs typeface="Montserrat" pitchFamily="34" charset="-120"/>
              </a:rPr>
              <a:t>Raw Resume Text Input</a:t>
            </a:r>
            <a:endParaRPr lang="en-US" sz="1650" dirty="0"/>
          </a:p>
        </p:txBody>
      </p:sp>
      <p:sp>
        <p:nvSpPr>
          <p:cNvPr id="6" name="Text 3"/>
          <p:cNvSpPr/>
          <p:nvPr/>
        </p:nvSpPr>
        <p:spPr>
          <a:xfrm>
            <a:off x="7378898" y="1592342"/>
            <a:ext cx="170021" cy="212646"/>
          </a:xfrm>
          <a:prstGeom prst="rect">
            <a:avLst/>
          </a:prstGeom>
          <a:noFill/>
          <a:ln/>
        </p:spPr>
        <p:txBody>
          <a:bodyPr wrap="none" lIns="0" tIns="0" rIns="0" bIns="0" rtlCol="0" anchor="t"/>
          <a:lstStyle/>
          <a:p>
            <a:pPr marL="0" indent="0" algn="l">
              <a:lnSpc>
                <a:spcPts val="1850"/>
              </a:lnSpc>
              <a:buNone/>
            </a:pPr>
            <a:r>
              <a:rPr lang="en-US" sz="1300" dirty="0">
                <a:solidFill>
                  <a:srgbClr val="DCD7E5"/>
                </a:solidFill>
                <a:latin typeface="Montserrat Light" pitchFamily="34" charset="0"/>
                <a:ea typeface="Montserrat Light" pitchFamily="34" charset="-122"/>
                <a:cs typeface="Montserrat Light" pitchFamily="34" charset="-120"/>
              </a:rPr>
              <a:t>02</a:t>
            </a:r>
            <a:endParaRPr lang="en-US" sz="1300" dirty="0"/>
          </a:p>
        </p:txBody>
      </p:sp>
      <p:pic>
        <p:nvPicPr>
          <p:cNvPr id="7" name="Image 1" descr="preencoded.png"/>
          <p:cNvPicPr>
            <a:picLocks noChangeAspect="1"/>
          </p:cNvPicPr>
          <p:nvPr/>
        </p:nvPicPr>
        <p:blipFill>
          <a:blip r:embed="rId3"/>
          <a:stretch>
            <a:fillRect/>
          </a:stretch>
        </p:blipFill>
        <p:spPr>
          <a:xfrm>
            <a:off x="7378898" y="1858566"/>
            <a:ext cx="6457712" cy="22860"/>
          </a:xfrm>
          <a:prstGeom prst="rect">
            <a:avLst/>
          </a:prstGeom>
        </p:spPr>
      </p:pic>
      <p:sp>
        <p:nvSpPr>
          <p:cNvPr id="8" name="Text 4"/>
          <p:cNvSpPr/>
          <p:nvPr/>
        </p:nvSpPr>
        <p:spPr>
          <a:xfrm>
            <a:off x="7378898" y="1989296"/>
            <a:ext cx="2126456" cy="265747"/>
          </a:xfrm>
          <a:prstGeom prst="rect">
            <a:avLst/>
          </a:prstGeom>
          <a:noFill/>
          <a:ln/>
        </p:spPr>
        <p:txBody>
          <a:bodyPr wrap="none" lIns="0" tIns="0" rIns="0" bIns="0" rtlCol="0" anchor="t"/>
          <a:lstStyle/>
          <a:p>
            <a:pPr marL="0" indent="0" algn="l">
              <a:lnSpc>
                <a:spcPts val="2050"/>
              </a:lnSpc>
              <a:buNone/>
            </a:pPr>
            <a:r>
              <a:rPr lang="en-US" sz="1650" dirty="0">
                <a:solidFill>
                  <a:srgbClr val="DCD7E5"/>
                </a:solidFill>
                <a:latin typeface="Montserrat" pitchFamily="34" charset="0"/>
                <a:ea typeface="Montserrat" pitchFamily="34" charset="-122"/>
                <a:cs typeface="Montserrat" pitchFamily="34" charset="-120"/>
              </a:rPr>
              <a:t>Text Preprocessing</a:t>
            </a:r>
            <a:endParaRPr lang="en-US" sz="1650" dirty="0"/>
          </a:p>
        </p:txBody>
      </p:sp>
      <p:sp>
        <p:nvSpPr>
          <p:cNvPr id="9" name="Text 5"/>
          <p:cNvSpPr/>
          <p:nvPr/>
        </p:nvSpPr>
        <p:spPr>
          <a:xfrm>
            <a:off x="7378898" y="2331482"/>
            <a:ext cx="6457712" cy="520898"/>
          </a:xfrm>
          <a:prstGeom prst="rect">
            <a:avLst/>
          </a:prstGeom>
          <a:noFill/>
          <a:ln/>
        </p:spPr>
        <p:txBody>
          <a:bodyPr wrap="square" lIns="0" tIns="0" rIns="0" bIns="0" rtlCol="0" anchor="t"/>
          <a:lstStyle/>
          <a:p>
            <a:pPr marL="342900" indent="-342900" algn="l">
              <a:lnSpc>
                <a:spcPts val="1850"/>
              </a:lnSpc>
              <a:buSzPct val="100000"/>
              <a:buChar char="•"/>
            </a:pPr>
            <a:r>
              <a:rPr lang="en-US" sz="1300" dirty="0">
                <a:solidFill>
                  <a:srgbClr val="DCD7E5"/>
                </a:solidFill>
                <a:latin typeface="Heebo Light" pitchFamily="34" charset="0"/>
                <a:ea typeface="Heebo Light" pitchFamily="34" charset="-122"/>
                <a:cs typeface="Heebo Light" pitchFamily="34" charset="-120"/>
              </a:rPr>
              <a:t>Cleaning</a:t>
            </a:r>
            <a:endParaRPr lang="en-US" sz="1300" dirty="0"/>
          </a:p>
          <a:p>
            <a:pPr marL="342900" indent="-342900" algn="l">
              <a:lnSpc>
                <a:spcPts val="1850"/>
              </a:lnSpc>
              <a:buSzPct val="100000"/>
              <a:buChar char="•"/>
            </a:pPr>
            <a:r>
              <a:rPr lang="en-US" sz="1300" dirty="0">
                <a:solidFill>
                  <a:srgbClr val="DCD7E5"/>
                </a:solidFill>
                <a:latin typeface="Heebo Light" pitchFamily="34" charset="0"/>
                <a:ea typeface="Heebo Light" pitchFamily="34" charset="-122"/>
                <a:cs typeface="Heebo Light" pitchFamily="34" charset="-120"/>
              </a:rPr>
              <a:t>Tokenization</a:t>
            </a:r>
            <a:endParaRPr lang="en-US" sz="1300" dirty="0"/>
          </a:p>
        </p:txBody>
      </p:sp>
      <p:sp>
        <p:nvSpPr>
          <p:cNvPr id="10" name="Text 6"/>
          <p:cNvSpPr/>
          <p:nvPr/>
        </p:nvSpPr>
        <p:spPr>
          <a:xfrm>
            <a:off x="793790" y="3107412"/>
            <a:ext cx="170021" cy="212646"/>
          </a:xfrm>
          <a:prstGeom prst="rect">
            <a:avLst/>
          </a:prstGeom>
          <a:noFill/>
          <a:ln/>
        </p:spPr>
        <p:txBody>
          <a:bodyPr wrap="none" lIns="0" tIns="0" rIns="0" bIns="0" rtlCol="0" anchor="t"/>
          <a:lstStyle/>
          <a:p>
            <a:pPr marL="0" indent="0" algn="l">
              <a:lnSpc>
                <a:spcPts val="1850"/>
              </a:lnSpc>
              <a:buNone/>
            </a:pPr>
            <a:r>
              <a:rPr lang="en-US" sz="1300" dirty="0">
                <a:solidFill>
                  <a:srgbClr val="DCD7E5"/>
                </a:solidFill>
                <a:latin typeface="Montserrat Light" pitchFamily="34" charset="0"/>
                <a:ea typeface="Montserrat Light" pitchFamily="34" charset="-122"/>
                <a:cs typeface="Montserrat Light" pitchFamily="34" charset="-120"/>
              </a:rPr>
              <a:t>03</a:t>
            </a:r>
            <a:endParaRPr lang="en-US" sz="1300" dirty="0"/>
          </a:p>
        </p:txBody>
      </p:sp>
      <p:pic>
        <p:nvPicPr>
          <p:cNvPr id="11" name="Image 2" descr="preencoded.png"/>
          <p:cNvPicPr>
            <a:picLocks noChangeAspect="1"/>
          </p:cNvPicPr>
          <p:nvPr/>
        </p:nvPicPr>
        <p:blipFill>
          <a:blip r:embed="rId3"/>
          <a:stretch>
            <a:fillRect/>
          </a:stretch>
        </p:blipFill>
        <p:spPr>
          <a:xfrm>
            <a:off x="793790" y="3356729"/>
            <a:ext cx="6457593" cy="22860"/>
          </a:xfrm>
          <a:prstGeom prst="rect">
            <a:avLst/>
          </a:prstGeom>
        </p:spPr>
      </p:pic>
      <p:sp>
        <p:nvSpPr>
          <p:cNvPr id="12" name="Text 7"/>
          <p:cNvSpPr/>
          <p:nvPr/>
        </p:nvSpPr>
        <p:spPr>
          <a:xfrm>
            <a:off x="793790" y="3504367"/>
            <a:ext cx="2126456" cy="265747"/>
          </a:xfrm>
          <a:prstGeom prst="rect">
            <a:avLst/>
          </a:prstGeom>
          <a:noFill/>
          <a:ln/>
        </p:spPr>
        <p:txBody>
          <a:bodyPr wrap="none" lIns="0" tIns="0" rIns="0" bIns="0" rtlCol="0" anchor="t"/>
          <a:lstStyle/>
          <a:p>
            <a:pPr marL="0" indent="0" algn="l">
              <a:lnSpc>
                <a:spcPts val="2050"/>
              </a:lnSpc>
              <a:buNone/>
            </a:pPr>
            <a:r>
              <a:rPr lang="en-US" sz="1650" dirty="0">
                <a:solidFill>
                  <a:srgbClr val="DCD7E5"/>
                </a:solidFill>
                <a:latin typeface="Montserrat" pitchFamily="34" charset="0"/>
                <a:ea typeface="Montserrat" pitchFamily="34" charset="-122"/>
                <a:cs typeface="Montserrat" pitchFamily="34" charset="-120"/>
              </a:rPr>
              <a:t>Feature Extraction</a:t>
            </a:r>
            <a:endParaRPr lang="en-US" sz="1650" dirty="0"/>
          </a:p>
        </p:txBody>
      </p:sp>
      <p:sp>
        <p:nvSpPr>
          <p:cNvPr id="13" name="Text 8"/>
          <p:cNvSpPr/>
          <p:nvPr/>
        </p:nvSpPr>
        <p:spPr>
          <a:xfrm>
            <a:off x="793790" y="3846552"/>
            <a:ext cx="6457593" cy="1086445"/>
          </a:xfrm>
          <a:prstGeom prst="rect">
            <a:avLst/>
          </a:prstGeom>
          <a:noFill/>
          <a:ln/>
        </p:spPr>
        <p:txBody>
          <a:bodyPr wrap="square" lIns="0" tIns="0" rIns="0" bIns="0" rtlCol="0" anchor="t"/>
          <a:lstStyle/>
          <a:p>
            <a:pPr marL="342900" indent="-342900" algn="l">
              <a:lnSpc>
                <a:spcPts val="1850"/>
              </a:lnSpc>
              <a:buSzPct val="100000"/>
              <a:buChar char="•"/>
            </a:pPr>
            <a:r>
              <a:rPr lang="en-US" sz="1300" dirty="0">
                <a:solidFill>
                  <a:srgbClr val="DCD7E5"/>
                </a:solidFill>
                <a:latin typeface="Heebo Light" pitchFamily="34" charset="0"/>
                <a:ea typeface="Heebo Light" pitchFamily="34" charset="-122"/>
                <a:cs typeface="Heebo Light" pitchFamily="34" charset="-120"/>
              </a:rPr>
              <a:t>Bag of Words</a:t>
            </a:r>
            <a:endParaRPr lang="en-US" sz="1300" dirty="0"/>
          </a:p>
          <a:p>
            <a:pPr marL="342900" indent="-342900" algn="l">
              <a:lnSpc>
                <a:spcPts val="1850"/>
              </a:lnSpc>
              <a:buSzPct val="100000"/>
              <a:buChar char="•"/>
            </a:pPr>
            <a:r>
              <a:rPr lang="en-US" sz="1300" dirty="0">
                <a:solidFill>
                  <a:srgbClr val="DCD7E5"/>
                </a:solidFill>
                <a:latin typeface="Heebo Light" pitchFamily="34" charset="0"/>
                <a:ea typeface="Heebo Light" pitchFamily="34" charset="-122"/>
                <a:cs typeface="Heebo Light" pitchFamily="34" charset="-120"/>
              </a:rPr>
              <a:t>TF-IDF</a:t>
            </a:r>
            <a:endParaRPr lang="en-US" sz="1300" dirty="0"/>
          </a:p>
          <a:p>
            <a:pPr marL="342900" indent="-342900" algn="l">
              <a:lnSpc>
                <a:spcPts val="1850"/>
              </a:lnSpc>
              <a:buSzPct val="100000"/>
              <a:buChar char="•"/>
            </a:pPr>
            <a:r>
              <a:rPr lang="en-US" sz="1300" dirty="0">
                <a:solidFill>
                  <a:srgbClr val="DCD7E5"/>
                </a:solidFill>
                <a:latin typeface="Heebo Light" pitchFamily="34" charset="0"/>
                <a:ea typeface="Heebo Light" pitchFamily="34" charset="-122"/>
                <a:cs typeface="Heebo Light" pitchFamily="34" charset="-120"/>
              </a:rPr>
              <a:t>GloVe Embeddings</a:t>
            </a:r>
            <a:endParaRPr lang="en-US" sz="1300" dirty="0"/>
          </a:p>
          <a:p>
            <a:pPr marL="342900" indent="-342900" algn="l">
              <a:lnSpc>
                <a:spcPts val="1850"/>
              </a:lnSpc>
              <a:buSzPct val="100000"/>
              <a:buChar char="•"/>
            </a:pPr>
            <a:r>
              <a:rPr lang="en-US" sz="1300" dirty="0">
                <a:solidFill>
                  <a:srgbClr val="DCD7E5"/>
                </a:solidFill>
                <a:latin typeface="Heebo Light" pitchFamily="34" charset="0"/>
                <a:ea typeface="Heebo Light" pitchFamily="34" charset="-122"/>
                <a:cs typeface="Heebo Light" pitchFamily="34" charset="-120"/>
              </a:rPr>
              <a:t>BERT Tokenization</a:t>
            </a:r>
            <a:endParaRPr lang="en-US" sz="1300" dirty="0"/>
          </a:p>
        </p:txBody>
      </p:sp>
      <p:sp>
        <p:nvSpPr>
          <p:cNvPr id="14" name="Text 9"/>
          <p:cNvSpPr/>
          <p:nvPr/>
        </p:nvSpPr>
        <p:spPr>
          <a:xfrm>
            <a:off x="7378898" y="3107412"/>
            <a:ext cx="170021" cy="212646"/>
          </a:xfrm>
          <a:prstGeom prst="rect">
            <a:avLst/>
          </a:prstGeom>
          <a:noFill/>
          <a:ln/>
        </p:spPr>
        <p:txBody>
          <a:bodyPr wrap="none" lIns="0" tIns="0" rIns="0" bIns="0" rtlCol="0" anchor="t"/>
          <a:lstStyle/>
          <a:p>
            <a:pPr marL="0" indent="0" algn="l">
              <a:lnSpc>
                <a:spcPts val="1850"/>
              </a:lnSpc>
              <a:buNone/>
            </a:pPr>
            <a:r>
              <a:rPr lang="en-US" sz="1300" dirty="0">
                <a:solidFill>
                  <a:srgbClr val="DCD7E5"/>
                </a:solidFill>
                <a:latin typeface="Montserrat Light" pitchFamily="34" charset="0"/>
                <a:ea typeface="Montserrat Light" pitchFamily="34" charset="-122"/>
                <a:cs typeface="Montserrat Light" pitchFamily="34" charset="-120"/>
              </a:rPr>
              <a:t>04</a:t>
            </a:r>
            <a:endParaRPr lang="en-US" sz="1300" dirty="0"/>
          </a:p>
        </p:txBody>
      </p:sp>
      <p:pic>
        <p:nvPicPr>
          <p:cNvPr id="15" name="Image 3" descr="preencoded.png"/>
          <p:cNvPicPr>
            <a:picLocks noChangeAspect="1"/>
          </p:cNvPicPr>
          <p:nvPr/>
        </p:nvPicPr>
        <p:blipFill>
          <a:blip r:embed="rId3"/>
          <a:stretch>
            <a:fillRect/>
          </a:stretch>
        </p:blipFill>
        <p:spPr>
          <a:xfrm>
            <a:off x="7378898" y="3373636"/>
            <a:ext cx="6457712" cy="22860"/>
          </a:xfrm>
          <a:prstGeom prst="rect">
            <a:avLst/>
          </a:prstGeom>
        </p:spPr>
      </p:pic>
      <p:sp>
        <p:nvSpPr>
          <p:cNvPr id="16" name="Text 10"/>
          <p:cNvSpPr/>
          <p:nvPr/>
        </p:nvSpPr>
        <p:spPr>
          <a:xfrm>
            <a:off x="7378898" y="3504367"/>
            <a:ext cx="2126456" cy="265747"/>
          </a:xfrm>
          <a:prstGeom prst="rect">
            <a:avLst/>
          </a:prstGeom>
          <a:noFill/>
          <a:ln/>
        </p:spPr>
        <p:txBody>
          <a:bodyPr wrap="none" lIns="0" tIns="0" rIns="0" bIns="0" rtlCol="0" anchor="t"/>
          <a:lstStyle/>
          <a:p>
            <a:pPr marL="0" indent="0" algn="l">
              <a:lnSpc>
                <a:spcPts val="2050"/>
              </a:lnSpc>
              <a:buNone/>
            </a:pPr>
            <a:r>
              <a:rPr lang="en-US" sz="1650" dirty="0">
                <a:solidFill>
                  <a:srgbClr val="DCD7E5"/>
                </a:solidFill>
                <a:latin typeface="Montserrat" pitchFamily="34" charset="0"/>
                <a:ea typeface="Montserrat" pitchFamily="34" charset="-122"/>
                <a:cs typeface="Montserrat" pitchFamily="34" charset="-120"/>
              </a:rPr>
              <a:t>Model Training</a:t>
            </a:r>
            <a:endParaRPr lang="en-US" sz="1650" dirty="0"/>
          </a:p>
        </p:txBody>
      </p:sp>
      <p:sp>
        <p:nvSpPr>
          <p:cNvPr id="17" name="Text 11"/>
          <p:cNvSpPr/>
          <p:nvPr/>
        </p:nvSpPr>
        <p:spPr>
          <a:xfrm>
            <a:off x="7378898" y="3846552"/>
            <a:ext cx="6457712" cy="520898"/>
          </a:xfrm>
          <a:prstGeom prst="rect">
            <a:avLst/>
          </a:prstGeom>
          <a:noFill/>
          <a:ln/>
        </p:spPr>
        <p:txBody>
          <a:bodyPr wrap="square" lIns="0" tIns="0" rIns="0" bIns="0" rtlCol="0" anchor="t"/>
          <a:lstStyle/>
          <a:p>
            <a:pPr marL="342900" indent="-342900" algn="l">
              <a:lnSpc>
                <a:spcPts val="1850"/>
              </a:lnSpc>
              <a:buSzPct val="100000"/>
              <a:buChar char="•"/>
            </a:pPr>
            <a:r>
              <a:rPr lang="en-US" sz="1300" dirty="0">
                <a:solidFill>
                  <a:srgbClr val="DCD7E5"/>
                </a:solidFill>
                <a:latin typeface="Heebo Light" pitchFamily="34" charset="0"/>
                <a:ea typeface="Heebo Light" pitchFamily="34" charset="-122"/>
                <a:cs typeface="Heebo Light" pitchFamily="34" charset="-120"/>
              </a:rPr>
              <a:t>Classical ML Models</a:t>
            </a:r>
            <a:endParaRPr lang="en-US" sz="1300" dirty="0"/>
          </a:p>
          <a:p>
            <a:pPr marL="342900" indent="-342900" algn="l">
              <a:lnSpc>
                <a:spcPts val="1850"/>
              </a:lnSpc>
              <a:buSzPct val="100000"/>
              <a:buChar char="•"/>
            </a:pPr>
            <a:r>
              <a:rPr lang="en-US" sz="1300" dirty="0">
                <a:solidFill>
                  <a:srgbClr val="DCD7E5"/>
                </a:solidFill>
                <a:latin typeface="Heebo Light" pitchFamily="34" charset="0"/>
                <a:ea typeface="Heebo Light" pitchFamily="34" charset="-122"/>
                <a:cs typeface="Heebo Light" pitchFamily="34" charset="-120"/>
              </a:rPr>
              <a:t>Transformer Model</a:t>
            </a:r>
            <a:endParaRPr lang="en-US" sz="1300" dirty="0"/>
          </a:p>
        </p:txBody>
      </p:sp>
      <p:sp>
        <p:nvSpPr>
          <p:cNvPr id="18" name="Text 12"/>
          <p:cNvSpPr/>
          <p:nvPr/>
        </p:nvSpPr>
        <p:spPr>
          <a:xfrm>
            <a:off x="793790" y="5188029"/>
            <a:ext cx="170021" cy="212646"/>
          </a:xfrm>
          <a:prstGeom prst="rect">
            <a:avLst/>
          </a:prstGeom>
          <a:noFill/>
          <a:ln/>
        </p:spPr>
        <p:txBody>
          <a:bodyPr wrap="none" lIns="0" tIns="0" rIns="0" bIns="0" rtlCol="0" anchor="t"/>
          <a:lstStyle/>
          <a:p>
            <a:pPr marL="0" indent="0" algn="l">
              <a:lnSpc>
                <a:spcPts val="1850"/>
              </a:lnSpc>
              <a:buNone/>
            </a:pPr>
            <a:r>
              <a:rPr lang="en-US" sz="1300" dirty="0">
                <a:solidFill>
                  <a:srgbClr val="DCD7E5"/>
                </a:solidFill>
                <a:latin typeface="Montserrat Light" pitchFamily="34" charset="0"/>
                <a:ea typeface="Montserrat Light" pitchFamily="34" charset="-122"/>
                <a:cs typeface="Montserrat Light" pitchFamily="34" charset="-120"/>
              </a:rPr>
              <a:t>05</a:t>
            </a:r>
            <a:endParaRPr lang="en-US" sz="1300" dirty="0"/>
          </a:p>
        </p:txBody>
      </p:sp>
      <p:pic>
        <p:nvPicPr>
          <p:cNvPr id="19" name="Image 4" descr="preencoded.png"/>
          <p:cNvPicPr>
            <a:picLocks noChangeAspect="1"/>
          </p:cNvPicPr>
          <p:nvPr/>
        </p:nvPicPr>
        <p:blipFill>
          <a:blip r:embed="rId3"/>
          <a:stretch>
            <a:fillRect/>
          </a:stretch>
        </p:blipFill>
        <p:spPr>
          <a:xfrm>
            <a:off x="793790" y="5420320"/>
            <a:ext cx="6457593" cy="22860"/>
          </a:xfrm>
          <a:prstGeom prst="rect">
            <a:avLst/>
          </a:prstGeom>
        </p:spPr>
      </p:pic>
      <p:sp>
        <p:nvSpPr>
          <p:cNvPr id="20" name="Text 13"/>
          <p:cNvSpPr/>
          <p:nvPr/>
        </p:nvSpPr>
        <p:spPr>
          <a:xfrm>
            <a:off x="793790" y="5584984"/>
            <a:ext cx="2126456" cy="265747"/>
          </a:xfrm>
          <a:prstGeom prst="rect">
            <a:avLst/>
          </a:prstGeom>
          <a:noFill/>
          <a:ln/>
        </p:spPr>
        <p:txBody>
          <a:bodyPr wrap="none" lIns="0" tIns="0" rIns="0" bIns="0" rtlCol="0" anchor="t"/>
          <a:lstStyle/>
          <a:p>
            <a:pPr marL="0" indent="0" algn="l">
              <a:lnSpc>
                <a:spcPts val="2050"/>
              </a:lnSpc>
              <a:buNone/>
            </a:pPr>
            <a:r>
              <a:rPr lang="en-US" sz="1650" dirty="0">
                <a:solidFill>
                  <a:srgbClr val="DCD7E5"/>
                </a:solidFill>
                <a:latin typeface="Montserrat" pitchFamily="34" charset="0"/>
                <a:ea typeface="Montserrat" pitchFamily="34" charset="-122"/>
                <a:cs typeface="Montserrat" pitchFamily="34" charset="-120"/>
              </a:rPr>
              <a:t>Model Evaluation</a:t>
            </a:r>
            <a:endParaRPr lang="en-US" sz="1650" dirty="0"/>
          </a:p>
        </p:txBody>
      </p:sp>
      <p:sp>
        <p:nvSpPr>
          <p:cNvPr id="21" name="Text 14"/>
          <p:cNvSpPr/>
          <p:nvPr/>
        </p:nvSpPr>
        <p:spPr>
          <a:xfrm>
            <a:off x="793790" y="5927169"/>
            <a:ext cx="6457593" cy="1369219"/>
          </a:xfrm>
          <a:prstGeom prst="rect">
            <a:avLst/>
          </a:prstGeom>
          <a:noFill/>
          <a:ln/>
        </p:spPr>
        <p:txBody>
          <a:bodyPr wrap="square" lIns="0" tIns="0" rIns="0" bIns="0" rtlCol="0" anchor="t"/>
          <a:lstStyle/>
          <a:p>
            <a:pPr marL="342900" indent="-342900" algn="l">
              <a:lnSpc>
                <a:spcPts val="1850"/>
              </a:lnSpc>
              <a:buSzPct val="100000"/>
              <a:buChar char="•"/>
            </a:pPr>
            <a:r>
              <a:rPr lang="en-US" sz="1300" dirty="0">
                <a:solidFill>
                  <a:srgbClr val="DCD7E5"/>
                </a:solidFill>
                <a:latin typeface="Heebo Light" pitchFamily="34" charset="0"/>
                <a:ea typeface="Heebo Light" pitchFamily="34" charset="-122"/>
                <a:cs typeface="Heebo Light" pitchFamily="34" charset="-120"/>
              </a:rPr>
              <a:t>Accuracy</a:t>
            </a:r>
            <a:endParaRPr lang="en-US" sz="1300" dirty="0"/>
          </a:p>
          <a:p>
            <a:pPr marL="342900" indent="-342900" algn="l">
              <a:lnSpc>
                <a:spcPts val="1850"/>
              </a:lnSpc>
              <a:buSzPct val="100000"/>
              <a:buChar char="•"/>
            </a:pPr>
            <a:r>
              <a:rPr lang="en-US" sz="1300" dirty="0">
                <a:solidFill>
                  <a:srgbClr val="DCD7E5"/>
                </a:solidFill>
                <a:latin typeface="Heebo Light" pitchFamily="34" charset="0"/>
                <a:ea typeface="Heebo Light" pitchFamily="34" charset="-122"/>
                <a:cs typeface="Heebo Light" pitchFamily="34" charset="-120"/>
              </a:rPr>
              <a:t>Precision</a:t>
            </a:r>
            <a:endParaRPr lang="en-US" sz="1300" dirty="0"/>
          </a:p>
          <a:p>
            <a:pPr marL="342900" indent="-342900" algn="l">
              <a:lnSpc>
                <a:spcPts val="1850"/>
              </a:lnSpc>
              <a:buSzPct val="100000"/>
              <a:buChar char="•"/>
            </a:pPr>
            <a:r>
              <a:rPr lang="en-US" sz="1300" dirty="0">
                <a:solidFill>
                  <a:srgbClr val="DCD7E5"/>
                </a:solidFill>
                <a:latin typeface="Heebo Light" pitchFamily="34" charset="0"/>
                <a:ea typeface="Heebo Light" pitchFamily="34" charset="-122"/>
                <a:cs typeface="Heebo Light" pitchFamily="34" charset="-120"/>
              </a:rPr>
              <a:t>Recall</a:t>
            </a:r>
            <a:endParaRPr lang="en-US" sz="1300" dirty="0"/>
          </a:p>
          <a:p>
            <a:pPr marL="342900" indent="-342900" algn="l">
              <a:lnSpc>
                <a:spcPts val="1850"/>
              </a:lnSpc>
              <a:buSzPct val="100000"/>
              <a:buChar char="•"/>
            </a:pPr>
            <a:r>
              <a:rPr lang="en-US" sz="1300" dirty="0">
                <a:solidFill>
                  <a:srgbClr val="DCD7E5"/>
                </a:solidFill>
                <a:latin typeface="Heebo Light" pitchFamily="34" charset="0"/>
                <a:ea typeface="Heebo Light" pitchFamily="34" charset="-122"/>
                <a:cs typeface="Heebo Light" pitchFamily="34" charset="-120"/>
              </a:rPr>
              <a:t>Weighted F1</a:t>
            </a:r>
            <a:endParaRPr lang="en-US" sz="1300" dirty="0"/>
          </a:p>
          <a:p>
            <a:pPr marL="342900" indent="-342900" algn="l">
              <a:lnSpc>
                <a:spcPts val="1850"/>
              </a:lnSpc>
              <a:buSzPct val="100000"/>
              <a:buChar char="•"/>
            </a:pPr>
            <a:r>
              <a:rPr lang="en-US" sz="1300" dirty="0">
                <a:solidFill>
                  <a:srgbClr val="DCD7E5"/>
                </a:solidFill>
                <a:latin typeface="Heebo Light" pitchFamily="34" charset="0"/>
                <a:ea typeface="Heebo Light" pitchFamily="34" charset="-122"/>
                <a:cs typeface="Heebo Light" pitchFamily="34" charset="-120"/>
              </a:rPr>
              <a:t>Macro F1</a:t>
            </a:r>
            <a:endParaRPr lang="en-US" sz="1300" dirty="0"/>
          </a:p>
        </p:txBody>
      </p:sp>
      <p:sp>
        <p:nvSpPr>
          <p:cNvPr id="22" name="Text 15"/>
          <p:cNvSpPr/>
          <p:nvPr/>
        </p:nvSpPr>
        <p:spPr>
          <a:xfrm>
            <a:off x="7378898" y="5188029"/>
            <a:ext cx="170021" cy="212646"/>
          </a:xfrm>
          <a:prstGeom prst="rect">
            <a:avLst/>
          </a:prstGeom>
          <a:noFill/>
          <a:ln/>
        </p:spPr>
        <p:txBody>
          <a:bodyPr wrap="none" lIns="0" tIns="0" rIns="0" bIns="0" rtlCol="0" anchor="t"/>
          <a:lstStyle/>
          <a:p>
            <a:pPr marL="0" indent="0" algn="l">
              <a:lnSpc>
                <a:spcPts val="1850"/>
              </a:lnSpc>
              <a:buNone/>
            </a:pPr>
            <a:r>
              <a:rPr lang="en-US" sz="1300" dirty="0">
                <a:solidFill>
                  <a:srgbClr val="DCD7E5"/>
                </a:solidFill>
                <a:latin typeface="Montserrat Light" pitchFamily="34" charset="0"/>
                <a:ea typeface="Montserrat Light" pitchFamily="34" charset="-122"/>
                <a:cs typeface="Montserrat Light" pitchFamily="34" charset="-120"/>
              </a:rPr>
              <a:t>06</a:t>
            </a:r>
            <a:endParaRPr lang="en-US" sz="1300" dirty="0"/>
          </a:p>
        </p:txBody>
      </p:sp>
      <p:pic>
        <p:nvPicPr>
          <p:cNvPr id="23" name="Image 5" descr="preencoded.png"/>
          <p:cNvPicPr>
            <a:picLocks noChangeAspect="1"/>
          </p:cNvPicPr>
          <p:nvPr/>
        </p:nvPicPr>
        <p:blipFill>
          <a:blip r:embed="rId3"/>
          <a:stretch>
            <a:fillRect/>
          </a:stretch>
        </p:blipFill>
        <p:spPr>
          <a:xfrm>
            <a:off x="7378898" y="5437346"/>
            <a:ext cx="6457712" cy="22860"/>
          </a:xfrm>
          <a:prstGeom prst="rect">
            <a:avLst/>
          </a:prstGeom>
        </p:spPr>
      </p:pic>
      <p:sp>
        <p:nvSpPr>
          <p:cNvPr id="24" name="Text 16"/>
          <p:cNvSpPr/>
          <p:nvPr/>
        </p:nvSpPr>
        <p:spPr>
          <a:xfrm>
            <a:off x="7378898" y="5584984"/>
            <a:ext cx="2741414" cy="265747"/>
          </a:xfrm>
          <a:prstGeom prst="rect">
            <a:avLst/>
          </a:prstGeom>
          <a:noFill/>
          <a:ln/>
        </p:spPr>
        <p:txBody>
          <a:bodyPr wrap="none" lIns="0" tIns="0" rIns="0" bIns="0" rtlCol="0" anchor="t"/>
          <a:lstStyle/>
          <a:p>
            <a:pPr marL="0" indent="0" algn="l">
              <a:lnSpc>
                <a:spcPts val="2050"/>
              </a:lnSpc>
              <a:buNone/>
            </a:pPr>
            <a:r>
              <a:rPr lang="en-US" sz="1650" dirty="0">
                <a:solidFill>
                  <a:srgbClr val="DCD7E5"/>
                </a:solidFill>
                <a:latin typeface="Montserrat" pitchFamily="34" charset="0"/>
                <a:ea typeface="Montserrat" pitchFamily="34" charset="-122"/>
                <a:cs typeface="Montserrat" pitchFamily="34" charset="-120"/>
              </a:rPr>
              <a:t>Performance Comparison</a:t>
            </a:r>
            <a:endParaRPr lang="en-US" sz="1650" dirty="0"/>
          </a:p>
        </p:txBody>
      </p:sp>
    </p:spTree>
    <p:extLst>
      <p:ext uri="{BB962C8B-B14F-4D97-AF65-F5344CB8AC3E}">
        <p14:creationId xmlns:p14="http://schemas.microsoft.com/office/powerpoint/2010/main" val="42223147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1916311"/>
            <a:ext cx="9238298" cy="708779"/>
          </a:xfrm>
          <a:prstGeom prst="rect">
            <a:avLst/>
          </a:prstGeom>
          <a:noFill/>
          <a:ln/>
        </p:spPr>
        <p:txBody>
          <a:bodyPr wrap="none" lIns="0" tIns="0" rIns="0" bIns="0" rtlCol="0" anchor="t"/>
          <a:lstStyle/>
          <a:p>
            <a:pPr marL="0" indent="0" algn="l">
              <a:lnSpc>
                <a:spcPts val="5550"/>
              </a:lnSpc>
              <a:buNone/>
            </a:pPr>
            <a:r>
              <a:rPr lang="en-US" sz="4450" dirty="0">
                <a:solidFill>
                  <a:srgbClr val="F2F0F4"/>
                </a:solidFill>
                <a:latin typeface="Montserrat" pitchFamily="34" charset="0"/>
                <a:ea typeface="Montserrat" pitchFamily="34" charset="-122"/>
                <a:cs typeface="Montserrat" pitchFamily="34" charset="-120"/>
              </a:rPr>
              <a:t>Model Performance Comparison</a:t>
            </a:r>
            <a:endParaRPr lang="en-US" sz="4450" dirty="0"/>
          </a:p>
        </p:txBody>
      </p:sp>
      <p:sp>
        <p:nvSpPr>
          <p:cNvPr id="3" name="Shape 1"/>
          <p:cNvSpPr/>
          <p:nvPr/>
        </p:nvSpPr>
        <p:spPr>
          <a:xfrm>
            <a:off x="793790" y="3078718"/>
            <a:ext cx="13042821" cy="2616518"/>
          </a:xfrm>
          <a:prstGeom prst="roundRect">
            <a:avLst>
              <a:gd name="adj" fmla="val 3641"/>
            </a:avLst>
          </a:prstGeom>
          <a:noFill/>
          <a:ln w="7620">
            <a:solidFill>
              <a:srgbClr val="FFFFFF">
                <a:alpha val="24000"/>
              </a:srgbClr>
            </a:solidFill>
            <a:prstDash val="solid"/>
          </a:ln>
        </p:spPr>
        <p:txBody>
          <a:bodyPr/>
          <a:lstStyle/>
          <a:p>
            <a:endParaRPr lang="en-IN"/>
          </a:p>
        </p:txBody>
      </p:sp>
      <p:sp>
        <p:nvSpPr>
          <p:cNvPr id="4" name="Shape 2"/>
          <p:cNvSpPr/>
          <p:nvPr/>
        </p:nvSpPr>
        <p:spPr>
          <a:xfrm>
            <a:off x="801410" y="3086338"/>
            <a:ext cx="13027581" cy="650319"/>
          </a:xfrm>
          <a:prstGeom prst="rect">
            <a:avLst/>
          </a:prstGeom>
          <a:solidFill>
            <a:srgbClr val="FFFFFF">
              <a:alpha val="4000"/>
            </a:srgbClr>
          </a:solidFill>
          <a:ln/>
        </p:spPr>
        <p:txBody>
          <a:bodyPr/>
          <a:lstStyle/>
          <a:p>
            <a:endParaRPr lang="en-IN"/>
          </a:p>
        </p:txBody>
      </p:sp>
      <p:sp>
        <p:nvSpPr>
          <p:cNvPr id="5" name="Text 3"/>
          <p:cNvSpPr/>
          <p:nvPr/>
        </p:nvSpPr>
        <p:spPr>
          <a:xfrm>
            <a:off x="1028462" y="3230047"/>
            <a:ext cx="2799397" cy="362903"/>
          </a:xfrm>
          <a:prstGeom prst="rect">
            <a:avLst/>
          </a:prstGeom>
          <a:noFill/>
          <a:ln/>
        </p:spPr>
        <p:txBody>
          <a:bodyPr wrap="none" lIns="0" tIns="0" rIns="0" bIns="0" rtlCol="0" anchor="t"/>
          <a:lstStyle/>
          <a:p>
            <a:pPr marL="0" indent="0" algn="l">
              <a:lnSpc>
                <a:spcPts val="2850"/>
              </a:lnSpc>
              <a:buNone/>
            </a:pPr>
            <a:r>
              <a:rPr lang="en-US" sz="1750" dirty="0">
                <a:solidFill>
                  <a:srgbClr val="DCD7E5"/>
                </a:solidFill>
                <a:latin typeface="Heebo Light" pitchFamily="34" charset="0"/>
                <a:ea typeface="Heebo Light" pitchFamily="34" charset="-122"/>
                <a:cs typeface="Heebo Light" pitchFamily="34" charset="-120"/>
              </a:rPr>
              <a:t>BoW + Linear SVM</a:t>
            </a:r>
            <a:endParaRPr lang="en-US" sz="1750" dirty="0"/>
          </a:p>
        </p:txBody>
      </p:sp>
      <p:sp>
        <p:nvSpPr>
          <p:cNvPr id="6" name="Text 4"/>
          <p:cNvSpPr/>
          <p:nvPr/>
        </p:nvSpPr>
        <p:spPr>
          <a:xfrm>
            <a:off x="4289108" y="3230047"/>
            <a:ext cx="2795588" cy="362903"/>
          </a:xfrm>
          <a:prstGeom prst="rect">
            <a:avLst/>
          </a:prstGeom>
          <a:noFill/>
          <a:ln/>
        </p:spPr>
        <p:txBody>
          <a:bodyPr wrap="none" lIns="0" tIns="0" rIns="0" bIns="0" rtlCol="0" anchor="t"/>
          <a:lstStyle/>
          <a:p>
            <a:pPr marL="0" indent="0" algn="l">
              <a:lnSpc>
                <a:spcPts val="2850"/>
              </a:lnSpc>
              <a:buNone/>
            </a:pPr>
            <a:r>
              <a:rPr lang="en-US" sz="1750" dirty="0">
                <a:solidFill>
                  <a:srgbClr val="DCD7E5"/>
                </a:solidFill>
                <a:latin typeface="Heebo Light" pitchFamily="34" charset="0"/>
                <a:ea typeface="Heebo Light" pitchFamily="34" charset="-122"/>
                <a:cs typeface="Heebo Light" pitchFamily="34" charset="-120"/>
              </a:rPr>
              <a:t>98.79</a:t>
            </a:r>
            <a:endParaRPr lang="en-US" sz="1750" dirty="0"/>
          </a:p>
        </p:txBody>
      </p:sp>
      <p:sp>
        <p:nvSpPr>
          <p:cNvPr id="7" name="Text 5"/>
          <p:cNvSpPr/>
          <p:nvPr/>
        </p:nvSpPr>
        <p:spPr>
          <a:xfrm>
            <a:off x="7545943" y="3230047"/>
            <a:ext cx="2795588" cy="362903"/>
          </a:xfrm>
          <a:prstGeom prst="rect">
            <a:avLst/>
          </a:prstGeom>
          <a:noFill/>
          <a:ln/>
        </p:spPr>
        <p:txBody>
          <a:bodyPr wrap="none" lIns="0" tIns="0" rIns="0" bIns="0" rtlCol="0" anchor="t"/>
          <a:lstStyle/>
          <a:p>
            <a:pPr marL="0" indent="0" algn="l">
              <a:lnSpc>
                <a:spcPts val="2850"/>
              </a:lnSpc>
              <a:buNone/>
            </a:pPr>
            <a:r>
              <a:rPr lang="en-US" sz="1750" dirty="0">
                <a:solidFill>
                  <a:srgbClr val="DCD7E5"/>
                </a:solidFill>
                <a:latin typeface="Heebo Light" pitchFamily="34" charset="0"/>
                <a:ea typeface="Heebo Light" pitchFamily="34" charset="-122"/>
                <a:cs typeface="Heebo Light" pitchFamily="34" charset="-120"/>
              </a:rPr>
              <a:t>79.50</a:t>
            </a:r>
            <a:endParaRPr lang="en-US" sz="1750" dirty="0"/>
          </a:p>
        </p:txBody>
      </p:sp>
      <p:sp>
        <p:nvSpPr>
          <p:cNvPr id="8" name="Text 6"/>
          <p:cNvSpPr/>
          <p:nvPr/>
        </p:nvSpPr>
        <p:spPr>
          <a:xfrm>
            <a:off x="10802779" y="3230047"/>
            <a:ext cx="2799397" cy="362903"/>
          </a:xfrm>
          <a:prstGeom prst="rect">
            <a:avLst/>
          </a:prstGeom>
          <a:noFill/>
          <a:ln/>
        </p:spPr>
        <p:txBody>
          <a:bodyPr wrap="none" lIns="0" tIns="0" rIns="0" bIns="0" rtlCol="0" anchor="t"/>
          <a:lstStyle/>
          <a:p>
            <a:pPr marL="0" indent="0" algn="l">
              <a:lnSpc>
                <a:spcPts val="2850"/>
              </a:lnSpc>
              <a:buNone/>
            </a:pPr>
            <a:r>
              <a:rPr lang="en-US" sz="1750" dirty="0">
                <a:solidFill>
                  <a:srgbClr val="DCD7E5"/>
                </a:solidFill>
                <a:latin typeface="Heebo Light" pitchFamily="34" charset="0"/>
                <a:ea typeface="Heebo Light" pitchFamily="34" charset="-122"/>
                <a:cs typeface="Heebo Light" pitchFamily="34" charset="-120"/>
              </a:rPr>
              <a:t>79.34</a:t>
            </a:r>
            <a:endParaRPr lang="en-US" sz="1750" dirty="0"/>
          </a:p>
        </p:txBody>
      </p:sp>
      <p:sp>
        <p:nvSpPr>
          <p:cNvPr id="9" name="Shape 7"/>
          <p:cNvSpPr/>
          <p:nvPr/>
        </p:nvSpPr>
        <p:spPr>
          <a:xfrm>
            <a:off x="801410" y="3736658"/>
            <a:ext cx="13027581" cy="650319"/>
          </a:xfrm>
          <a:prstGeom prst="rect">
            <a:avLst/>
          </a:prstGeom>
          <a:solidFill>
            <a:srgbClr val="000000">
              <a:alpha val="4000"/>
            </a:srgbClr>
          </a:solidFill>
          <a:ln/>
        </p:spPr>
        <p:txBody>
          <a:bodyPr/>
          <a:lstStyle/>
          <a:p>
            <a:endParaRPr lang="en-IN"/>
          </a:p>
        </p:txBody>
      </p:sp>
      <p:sp>
        <p:nvSpPr>
          <p:cNvPr id="10" name="Text 8"/>
          <p:cNvSpPr/>
          <p:nvPr/>
        </p:nvSpPr>
        <p:spPr>
          <a:xfrm>
            <a:off x="1028462" y="3880366"/>
            <a:ext cx="2799397" cy="362903"/>
          </a:xfrm>
          <a:prstGeom prst="rect">
            <a:avLst/>
          </a:prstGeom>
          <a:noFill/>
          <a:ln/>
        </p:spPr>
        <p:txBody>
          <a:bodyPr wrap="none" lIns="0" tIns="0" rIns="0" bIns="0" rtlCol="0" anchor="t"/>
          <a:lstStyle/>
          <a:p>
            <a:pPr marL="0" indent="0" algn="l">
              <a:lnSpc>
                <a:spcPts val="2850"/>
              </a:lnSpc>
              <a:buNone/>
            </a:pPr>
            <a:r>
              <a:rPr lang="en-US" sz="1750" dirty="0">
                <a:solidFill>
                  <a:srgbClr val="DCD7E5"/>
                </a:solidFill>
                <a:latin typeface="Heebo Light" pitchFamily="34" charset="0"/>
                <a:ea typeface="Heebo Light" pitchFamily="34" charset="-122"/>
                <a:cs typeface="Heebo Light" pitchFamily="34" charset="-120"/>
              </a:rPr>
              <a:t>TF-IDF + Linear SVM</a:t>
            </a:r>
            <a:endParaRPr lang="en-US" sz="1750" dirty="0"/>
          </a:p>
        </p:txBody>
      </p:sp>
      <p:sp>
        <p:nvSpPr>
          <p:cNvPr id="11" name="Text 9"/>
          <p:cNvSpPr/>
          <p:nvPr/>
        </p:nvSpPr>
        <p:spPr>
          <a:xfrm>
            <a:off x="4289108" y="3880366"/>
            <a:ext cx="2795588" cy="362903"/>
          </a:xfrm>
          <a:prstGeom prst="rect">
            <a:avLst/>
          </a:prstGeom>
          <a:noFill/>
          <a:ln/>
        </p:spPr>
        <p:txBody>
          <a:bodyPr wrap="none" lIns="0" tIns="0" rIns="0" bIns="0" rtlCol="0" anchor="t"/>
          <a:lstStyle/>
          <a:p>
            <a:pPr marL="0" indent="0" algn="l">
              <a:lnSpc>
                <a:spcPts val="2850"/>
              </a:lnSpc>
              <a:buNone/>
            </a:pPr>
            <a:r>
              <a:rPr lang="en-US" sz="1750" dirty="0">
                <a:solidFill>
                  <a:srgbClr val="DCD7E5"/>
                </a:solidFill>
                <a:latin typeface="Heebo Light" pitchFamily="34" charset="0"/>
                <a:ea typeface="Heebo Light" pitchFamily="34" charset="-122"/>
                <a:cs typeface="Heebo Light" pitchFamily="34" charset="-120"/>
              </a:rPr>
              <a:t>97.47</a:t>
            </a:r>
            <a:endParaRPr lang="en-US" sz="1750" dirty="0"/>
          </a:p>
        </p:txBody>
      </p:sp>
      <p:sp>
        <p:nvSpPr>
          <p:cNvPr id="12" name="Text 10"/>
          <p:cNvSpPr/>
          <p:nvPr/>
        </p:nvSpPr>
        <p:spPr>
          <a:xfrm>
            <a:off x="7545943" y="3880366"/>
            <a:ext cx="2795588" cy="362903"/>
          </a:xfrm>
          <a:prstGeom prst="rect">
            <a:avLst/>
          </a:prstGeom>
          <a:noFill/>
          <a:ln/>
        </p:spPr>
        <p:txBody>
          <a:bodyPr wrap="none" lIns="0" tIns="0" rIns="0" bIns="0" rtlCol="0" anchor="t"/>
          <a:lstStyle/>
          <a:p>
            <a:pPr marL="0" indent="0" algn="l">
              <a:lnSpc>
                <a:spcPts val="2850"/>
              </a:lnSpc>
              <a:buNone/>
            </a:pPr>
            <a:r>
              <a:rPr lang="en-US" sz="1750" dirty="0">
                <a:solidFill>
                  <a:srgbClr val="DCD7E5"/>
                </a:solidFill>
                <a:latin typeface="Heebo Light" pitchFamily="34" charset="0"/>
                <a:ea typeface="Heebo Light" pitchFamily="34" charset="-122"/>
                <a:cs typeface="Heebo Light" pitchFamily="34" charset="-120"/>
              </a:rPr>
              <a:t>82.26</a:t>
            </a:r>
            <a:endParaRPr lang="en-US" sz="1750" dirty="0"/>
          </a:p>
        </p:txBody>
      </p:sp>
      <p:sp>
        <p:nvSpPr>
          <p:cNvPr id="13" name="Text 11"/>
          <p:cNvSpPr/>
          <p:nvPr/>
        </p:nvSpPr>
        <p:spPr>
          <a:xfrm>
            <a:off x="10802779" y="3880366"/>
            <a:ext cx="2799397" cy="362903"/>
          </a:xfrm>
          <a:prstGeom prst="rect">
            <a:avLst/>
          </a:prstGeom>
          <a:noFill/>
          <a:ln/>
        </p:spPr>
        <p:txBody>
          <a:bodyPr wrap="none" lIns="0" tIns="0" rIns="0" bIns="0" rtlCol="0" anchor="t"/>
          <a:lstStyle/>
          <a:p>
            <a:pPr marL="0" indent="0" algn="l">
              <a:lnSpc>
                <a:spcPts val="2850"/>
              </a:lnSpc>
              <a:buNone/>
            </a:pPr>
            <a:r>
              <a:rPr lang="en-US" sz="1750" dirty="0">
                <a:solidFill>
                  <a:srgbClr val="DCD7E5"/>
                </a:solidFill>
                <a:latin typeface="Heebo Light" pitchFamily="34" charset="0"/>
                <a:ea typeface="Heebo Light" pitchFamily="34" charset="-122"/>
                <a:cs typeface="Heebo Light" pitchFamily="34" charset="-120"/>
              </a:rPr>
              <a:t>81.70</a:t>
            </a:r>
            <a:endParaRPr lang="en-US" sz="1750" dirty="0"/>
          </a:p>
        </p:txBody>
      </p:sp>
      <p:sp>
        <p:nvSpPr>
          <p:cNvPr id="14" name="Shape 12"/>
          <p:cNvSpPr/>
          <p:nvPr/>
        </p:nvSpPr>
        <p:spPr>
          <a:xfrm>
            <a:off x="801410" y="4386977"/>
            <a:ext cx="13027581" cy="650319"/>
          </a:xfrm>
          <a:prstGeom prst="rect">
            <a:avLst/>
          </a:prstGeom>
          <a:solidFill>
            <a:srgbClr val="FFFFFF">
              <a:alpha val="4000"/>
            </a:srgbClr>
          </a:solidFill>
          <a:ln/>
        </p:spPr>
        <p:txBody>
          <a:bodyPr/>
          <a:lstStyle/>
          <a:p>
            <a:endParaRPr lang="en-IN"/>
          </a:p>
        </p:txBody>
      </p:sp>
      <p:sp>
        <p:nvSpPr>
          <p:cNvPr id="15" name="Text 13"/>
          <p:cNvSpPr/>
          <p:nvPr/>
        </p:nvSpPr>
        <p:spPr>
          <a:xfrm>
            <a:off x="1028462" y="4530685"/>
            <a:ext cx="2799397" cy="362903"/>
          </a:xfrm>
          <a:prstGeom prst="rect">
            <a:avLst/>
          </a:prstGeom>
          <a:noFill/>
          <a:ln/>
        </p:spPr>
        <p:txBody>
          <a:bodyPr wrap="none" lIns="0" tIns="0" rIns="0" bIns="0" rtlCol="0" anchor="t"/>
          <a:lstStyle/>
          <a:p>
            <a:pPr marL="0" indent="0" algn="l">
              <a:lnSpc>
                <a:spcPts val="2850"/>
              </a:lnSpc>
              <a:buNone/>
            </a:pPr>
            <a:r>
              <a:rPr lang="en-US" sz="1750" dirty="0">
                <a:solidFill>
                  <a:srgbClr val="DCD7E5"/>
                </a:solidFill>
                <a:latin typeface="Heebo Light" pitchFamily="34" charset="0"/>
                <a:ea typeface="Heebo Light" pitchFamily="34" charset="-122"/>
                <a:cs typeface="Heebo Light" pitchFamily="34" charset="-120"/>
              </a:rPr>
              <a:t>GloVe + Logistic Regression</a:t>
            </a:r>
            <a:endParaRPr lang="en-US" sz="1750" dirty="0"/>
          </a:p>
        </p:txBody>
      </p:sp>
      <p:sp>
        <p:nvSpPr>
          <p:cNvPr id="16" name="Text 14"/>
          <p:cNvSpPr/>
          <p:nvPr/>
        </p:nvSpPr>
        <p:spPr>
          <a:xfrm>
            <a:off x="4289108" y="4530685"/>
            <a:ext cx="2795588" cy="362903"/>
          </a:xfrm>
          <a:prstGeom prst="rect">
            <a:avLst/>
          </a:prstGeom>
          <a:noFill/>
          <a:ln/>
        </p:spPr>
        <p:txBody>
          <a:bodyPr wrap="none" lIns="0" tIns="0" rIns="0" bIns="0" rtlCol="0" anchor="t"/>
          <a:lstStyle/>
          <a:p>
            <a:pPr marL="0" indent="0" algn="l">
              <a:lnSpc>
                <a:spcPts val="2850"/>
              </a:lnSpc>
              <a:buNone/>
            </a:pPr>
            <a:r>
              <a:rPr lang="en-US" sz="1750" dirty="0">
                <a:solidFill>
                  <a:srgbClr val="DCD7E5"/>
                </a:solidFill>
                <a:latin typeface="Heebo Light" pitchFamily="34" charset="0"/>
                <a:ea typeface="Heebo Light" pitchFamily="34" charset="-122"/>
                <a:cs typeface="Heebo Light" pitchFamily="34" charset="-120"/>
              </a:rPr>
              <a:t>67.81</a:t>
            </a:r>
            <a:endParaRPr lang="en-US" sz="1750" dirty="0"/>
          </a:p>
        </p:txBody>
      </p:sp>
      <p:sp>
        <p:nvSpPr>
          <p:cNvPr id="17" name="Text 15"/>
          <p:cNvSpPr/>
          <p:nvPr/>
        </p:nvSpPr>
        <p:spPr>
          <a:xfrm>
            <a:off x="7545943" y="4530685"/>
            <a:ext cx="2795588" cy="362903"/>
          </a:xfrm>
          <a:prstGeom prst="rect">
            <a:avLst/>
          </a:prstGeom>
          <a:noFill/>
          <a:ln/>
        </p:spPr>
        <p:txBody>
          <a:bodyPr wrap="none" lIns="0" tIns="0" rIns="0" bIns="0" rtlCol="0" anchor="t"/>
          <a:lstStyle/>
          <a:p>
            <a:pPr marL="0" indent="0" algn="l">
              <a:lnSpc>
                <a:spcPts val="2850"/>
              </a:lnSpc>
              <a:buNone/>
            </a:pPr>
            <a:r>
              <a:rPr lang="en-US" sz="1750" dirty="0">
                <a:solidFill>
                  <a:srgbClr val="DCD7E5"/>
                </a:solidFill>
                <a:latin typeface="Heebo Light" pitchFamily="34" charset="0"/>
                <a:ea typeface="Heebo Light" pitchFamily="34" charset="-122"/>
                <a:cs typeface="Heebo Light" pitchFamily="34" charset="-120"/>
              </a:rPr>
              <a:t>66.13</a:t>
            </a:r>
            <a:endParaRPr lang="en-US" sz="1750" dirty="0"/>
          </a:p>
        </p:txBody>
      </p:sp>
      <p:sp>
        <p:nvSpPr>
          <p:cNvPr id="18" name="Text 16"/>
          <p:cNvSpPr/>
          <p:nvPr/>
        </p:nvSpPr>
        <p:spPr>
          <a:xfrm>
            <a:off x="10802779" y="4530685"/>
            <a:ext cx="2799397" cy="362903"/>
          </a:xfrm>
          <a:prstGeom prst="rect">
            <a:avLst/>
          </a:prstGeom>
          <a:noFill/>
          <a:ln/>
        </p:spPr>
        <p:txBody>
          <a:bodyPr wrap="none" lIns="0" tIns="0" rIns="0" bIns="0" rtlCol="0" anchor="t"/>
          <a:lstStyle/>
          <a:p>
            <a:pPr marL="0" indent="0" algn="l">
              <a:lnSpc>
                <a:spcPts val="2850"/>
              </a:lnSpc>
              <a:buNone/>
            </a:pPr>
            <a:r>
              <a:rPr lang="en-US" sz="1750" dirty="0">
                <a:solidFill>
                  <a:srgbClr val="DCD7E5"/>
                </a:solidFill>
                <a:latin typeface="Heebo Light" pitchFamily="34" charset="0"/>
                <a:ea typeface="Heebo Light" pitchFamily="34" charset="-122"/>
                <a:cs typeface="Heebo Light" pitchFamily="34" charset="-120"/>
              </a:rPr>
              <a:t>65.07</a:t>
            </a:r>
            <a:endParaRPr lang="en-US" sz="1750" dirty="0"/>
          </a:p>
        </p:txBody>
      </p:sp>
      <p:sp>
        <p:nvSpPr>
          <p:cNvPr id="19" name="Shape 17"/>
          <p:cNvSpPr/>
          <p:nvPr/>
        </p:nvSpPr>
        <p:spPr>
          <a:xfrm>
            <a:off x="801410" y="5037296"/>
            <a:ext cx="13027581" cy="650319"/>
          </a:xfrm>
          <a:prstGeom prst="rect">
            <a:avLst/>
          </a:prstGeom>
          <a:solidFill>
            <a:srgbClr val="000000">
              <a:alpha val="4000"/>
            </a:srgbClr>
          </a:solidFill>
          <a:ln/>
        </p:spPr>
        <p:txBody>
          <a:bodyPr/>
          <a:lstStyle/>
          <a:p>
            <a:endParaRPr lang="en-IN"/>
          </a:p>
        </p:txBody>
      </p:sp>
      <p:sp>
        <p:nvSpPr>
          <p:cNvPr id="20" name="Text 18"/>
          <p:cNvSpPr/>
          <p:nvPr/>
        </p:nvSpPr>
        <p:spPr>
          <a:xfrm>
            <a:off x="1028462" y="5181005"/>
            <a:ext cx="2799397" cy="362903"/>
          </a:xfrm>
          <a:prstGeom prst="rect">
            <a:avLst/>
          </a:prstGeom>
          <a:noFill/>
          <a:ln/>
        </p:spPr>
        <p:txBody>
          <a:bodyPr wrap="none" lIns="0" tIns="0" rIns="0" bIns="0" rtlCol="0" anchor="t"/>
          <a:lstStyle/>
          <a:p>
            <a:pPr marL="0" indent="0" algn="l">
              <a:lnSpc>
                <a:spcPts val="2850"/>
              </a:lnSpc>
              <a:buNone/>
            </a:pPr>
            <a:r>
              <a:rPr lang="en-US" sz="1750" b="1" dirty="0">
                <a:solidFill>
                  <a:srgbClr val="DCD7E5"/>
                </a:solidFill>
                <a:latin typeface="Heebo Light" pitchFamily="34" charset="0"/>
                <a:ea typeface="Heebo Light" pitchFamily="34" charset="-122"/>
                <a:cs typeface="Heebo Light" pitchFamily="34" charset="-120"/>
              </a:rPr>
              <a:t>BERT (bert-base-uncased)</a:t>
            </a:r>
            <a:endParaRPr lang="en-US" sz="1750" dirty="0"/>
          </a:p>
        </p:txBody>
      </p:sp>
      <p:sp>
        <p:nvSpPr>
          <p:cNvPr id="21" name="Text 19"/>
          <p:cNvSpPr/>
          <p:nvPr/>
        </p:nvSpPr>
        <p:spPr>
          <a:xfrm>
            <a:off x="4289108" y="5181005"/>
            <a:ext cx="2795588" cy="362903"/>
          </a:xfrm>
          <a:prstGeom prst="rect">
            <a:avLst/>
          </a:prstGeom>
          <a:noFill/>
          <a:ln/>
        </p:spPr>
        <p:txBody>
          <a:bodyPr wrap="none" lIns="0" tIns="0" rIns="0" bIns="0" rtlCol="0" anchor="t"/>
          <a:lstStyle/>
          <a:p>
            <a:pPr marL="0" indent="0" algn="l">
              <a:lnSpc>
                <a:spcPts val="2850"/>
              </a:lnSpc>
              <a:buNone/>
            </a:pPr>
            <a:r>
              <a:rPr lang="en-US" sz="1750" b="1" dirty="0">
                <a:solidFill>
                  <a:srgbClr val="DCD7E5"/>
                </a:solidFill>
                <a:latin typeface="Heebo Light" pitchFamily="34" charset="0"/>
                <a:ea typeface="Heebo Light" pitchFamily="34" charset="-122"/>
                <a:cs typeface="Heebo Light" pitchFamily="34" charset="-120"/>
              </a:rPr>
              <a:t>96.90</a:t>
            </a:r>
            <a:endParaRPr lang="en-US" sz="1750" dirty="0"/>
          </a:p>
        </p:txBody>
      </p:sp>
      <p:sp>
        <p:nvSpPr>
          <p:cNvPr id="22" name="Text 20"/>
          <p:cNvSpPr/>
          <p:nvPr/>
        </p:nvSpPr>
        <p:spPr>
          <a:xfrm>
            <a:off x="7545943" y="5181005"/>
            <a:ext cx="2795588" cy="362903"/>
          </a:xfrm>
          <a:prstGeom prst="rect">
            <a:avLst/>
          </a:prstGeom>
          <a:noFill/>
          <a:ln/>
        </p:spPr>
        <p:txBody>
          <a:bodyPr wrap="none" lIns="0" tIns="0" rIns="0" bIns="0" rtlCol="0" anchor="t"/>
          <a:lstStyle/>
          <a:p>
            <a:pPr marL="0" indent="0" algn="l">
              <a:lnSpc>
                <a:spcPts val="2850"/>
              </a:lnSpc>
              <a:buNone/>
            </a:pPr>
            <a:r>
              <a:rPr lang="en-US" sz="1750" b="1" dirty="0">
                <a:solidFill>
                  <a:srgbClr val="DCD7E5"/>
                </a:solidFill>
                <a:latin typeface="Heebo Light" pitchFamily="34" charset="0"/>
                <a:ea typeface="Heebo Light" pitchFamily="34" charset="-122"/>
                <a:cs typeface="Heebo Light" pitchFamily="34" charset="-120"/>
              </a:rPr>
              <a:t>89.43</a:t>
            </a:r>
            <a:endParaRPr lang="en-US" sz="1750" dirty="0"/>
          </a:p>
        </p:txBody>
      </p:sp>
      <p:sp>
        <p:nvSpPr>
          <p:cNvPr id="23" name="Text 21"/>
          <p:cNvSpPr/>
          <p:nvPr/>
        </p:nvSpPr>
        <p:spPr>
          <a:xfrm>
            <a:off x="10802779" y="5181005"/>
            <a:ext cx="2799397" cy="362903"/>
          </a:xfrm>
          <a:prstGeom prst="rect">
            <a:avLst/>
          </a:prstGeom>
          <a:noFill/>
          <a:ln/>
        </p:spPr>
        <p:txBody>
          <a:bodyPr wrap="none" lIns="0" tIns="0" rIns="0" bIns="0" rtlCol="0" anchor="t"/>
          <a:lstStyle/>
          <a:p>
            <a:pPr marL="0" indent="0" algn="l">
              <a:lnSpc>
                <a:spcPts val="2850"/>
              </a:lnSpc>
              <a:buNone/>
            </a:pPr>
            <a:r>
              <a:rPr lang="en-US" sz="1750" b="1" dirty="0">
                <a:solidFill>
                  <a:srgbClr val="DCD7E5"/>
                </a:solidFill>
                <a:latin typeface="Heebo Light" pitchFamily="34" charset="0"/>
                <a:ea typeface="Heebo Light" pitchFamily="34" charset="-122"/>
                <a:cs typeface="Heebo Light" pitchFamily="34" charset="-120"/>
              </a:rPr>
              <a:t>89.31</a:t>
            </a:r>
            <a:endParaRPr lang="en-US" sz="1750" dirty="0"/>
          </a:p>
        </p:txBody>
      </p:sp>
      <p:sp>
        <p:nvSpPr>
          <p:cNvPr id="24" name="Text 22"/>
          <p:cNvSpPr/>
          <p:nvPr/>
        </p:nvSpPr>
        <p:spPr>
          <a:xfrm>
            <a:off x="793790" y="5950387"/>
            <a:ext cx="13042821" cy="362903"/>
          </a:xfrm>
          <a:prstGeom prst="rect">
            <a:avLst/>
          </a:prstGeom>
          <a:noFill/>
          <a:ln/>
        </p:spPr>
        <p:txBody>
          <a:bodyPr wrap="none" lIns="0" tIns="0" rIns="0" bIns="0" rtlCol="0" anchor="t"/>
          <a:lstStyle/>
          <a:p>
            <a:pPr marL="0" indent="0" algn="l">
              <a:lnSpc>
                <a:spcPts val="2850"/>
              </a:lnSpc>
              <a:buNone/>
            </a:pPr>
            <a:r>
              <a:rPr lang="en-US" sz="1750" dirty="0">
                <a:solidFill>
                  <a:srgbClr val="DCD7E5"/>
                </a:solidFill>
                <a:latin typeface="Heebo Light" pitchFamily="34" charset="0"/>
                <a:ea typeface="Heebo Light" pitchFamily="34" charset="-122"/>
                <a:cs typeface="Heebo Light" pitchFamily="34" charset="-120"/>
              </a:rPr>
              <a:t>BERT significantly outperforms classical models due to contextual understanding of text.</a:t>
            </a:r>
            <a:endParaRPr lang="en-US" sz="1750" dirty="0"/>
          </a:p>
        </p:txBody>
      </p:sp>
    </p:spTree>
    <p:extLst>
      <p:ext uri="{BB962C8B-B14F-4D97-AF65-F5344CB8AC3E}">
        <p14:creationId xmlns:p14="http://schemas.microsoft.com/office/powerpoint/2010/main" val="39330637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612100" y="480893"/>
            <a:ext cx="5578673" cy="546616"/>
          </a:xfrm>
          <a:prstGeom prst="rect">
            <a:avLst/>
          </a:prstGeom>
          <a:noFill/>
          <a:ln/>
        </p:spPr>
        <p:txBody>
          <a:bodyPr wrap="none" lIns="0" tIns="0" rIns="0" bIns="0" rtlCol="0" anchor="t"/>
          <a:lstStyle/>
          <a:p>
            <a:pPr marL="0" indent="0" algn="l">
              <a:lnSpc>
                <a:spcPts val="4300"/>
              </a:lnSpc>
              <a:buNone/>
            </a:pPr>
            <a:r>
              <a:rPr lang="en-US" sz="3400" dirty="0">
                <a:solidFill>
                  <a:srgbClr val="F2F0F4"/>
                </a:solidFill>
                <a:latin typeface="Montserrat" pitchFamily="34" charset="0"/>
                <a:ea typeface="Montserrat" pitchFamily="34" charset="-122"/>
                <a:cs typeface="Montserrat" pitchFamily="34" charset="-120"/>
              </a:rPr>
              <a:t>Confusion Matrix Analysis</a:t>
            </a:r>
            <a:endParaRPr lang="en-US" sz="3400" dirty="0"/>
          </a:p>
        </p:txBody>
      </p:sp>
      <p:sp>
        <p:nvSpPr>
          <p:cNvPr id="4" name="Text 1"/>
          <p:cNvSpPr/>
          <p:nvPr/>
        </p:nvSpPr>
        <p:spPr>
          <a:xfrm>
            <a:off x="7536180" y="1351121"/>
            <a:ext cx="6489740" cy="1132523"/>
          </a:xfrm>
          <a:prstGeom prst="rect">
            <a:avLst/>
          </a:prstGeom>
          <a:noFill/>
          <a:ln/>
        </p:spPr>
        <p:txBody>
          <a:bodyPr wrap="square" lIns="0" tIns="0" rIns="0" bIns="0" rtlCol="0" anchor="t"/>
          <a:lstStyle/>
          <a:p>
            <a:pPr marL="342900" indent="-342900" algn="l">
              <a:lnSpc>
                <a:spcPts val="1950"/>
              </a:lnSpc>
              <a:buSzPct val="100000"/>
              <a:buChar char="•"/>
            </a:pPr>
            <a:r>
              <a:rPr lang="en-US" sz="1350" dirty="0">
                <a:solidFill>
                  <a:srgbClr val="DCD7E5"/>
                </a:solidFill>
                <a:latin typeface="Heebo Light" pitchFamily="34" charset="0"/>
                <a:ea typeface="Heebo Light" pitchFamily="34" charset="-122"/>
                <a:cs typeface="Heebo Light" pitchFamily="34" charset="-120"/>
              </a:rPr>
              <a:t>Strong diagonal dominance indicates high classification accuracy.</a:t>
            </a:r>
            <a:endParaRPr lang="en-US" sz="1350" dirty="0"/>
          </a:p>
          <a:p>
            <a:pPr marL="342900" indent="-342900" algn="l">
              <a:lnSpc>
                <a:spcPts val="1950"/>
              </a:lnSpc>
              <a:buSzPct val="100000"/>
              <a:buChar char="•"/>
            </a:pPr>
            <a:r>
              <a:rPr lang="en-US" sz="1350" dirty="0">
                <a:solidFill>
                  <a:srgbClr val="DCD7E5"/>
                </a:solidFill>
                <a:latin typeface="Heebo Light" pitchFamily="34" charset="0"/>
                <a:ea typeface="Heebo Light" pitchFamily="34" charset="-122"/>
                <a:cs typeface="Heebo Light" pitchFamily="34" charset="-120"/>
              </a:rPr>
              <a:t>Misclassifications occur between semantically similar job categories.</a:t>
            </a:r>
            <a:endParaRPr lang="en-US" sz="1350" dirty="0"/>
          </a:p>
          <a:p>
            <a:pPr marL="342900" indent="-342900" algn="l">
              <a:lnSpc>
                <a:spcPts val="1950"/>
              </a:lnSpc>
              <a:buSzPct val="100000"/>
              <a:buChar char="•"/>
            </a:pPr>
            <a:r>
              <a:rPr lang="en-US" sz="1350" dirty="0">
                <a:solidFill>
                  <a:srgbClr val="DCD7E5"/>
                </a:solidFill>
                <a:latin typeface="Heebo Light" pitchFamily="34" charset="0"/>
                <a:ea typeface="Heebo Light" pitchFamily="34" charset="-122"/>
                <a:cs typeface="Heebo Light" pitchFamily="34" charset="-120"/>
              </a:rPr>
              <a:t>Model performs well across most classes.</a:t>
            </a:r>
            <a:endParaRPr lang="en-US" sz="1350" dirty="0"/>
          </a:p>
          <a:p>
            <a:pPr marL="342900" indent="-342900" algn="l">
              <a:lnSpc>
                <a:spcPts val="1950"/>
              </a:lnSpc>
              <a:buSzPct val="100000"/>
              <a:buChar char="•"/>
            </a:pPr>
            <a:r>
              <a:rPr lang="en-US" sz="1350" dirty="0">
                <a:solidFill>
                  <a:srgbClr val="DCD7E5"/>
                </a:solidFill>
                <a:latin typeface="Heebo Light" pitchFamily="34" charset="0"/>
                <a:ea typeface="Heebo Light" pitchFamily="34" charset="-122"/>
                <a:cs typeface="Heebo Light" pitchFamily="34" charset="-120"/>
              </a:rPr>
              <a:t>Class imbalance may influence prediction distribution.</a:t>
            </a:r>
            <a:endParaRPr lang="en-US" sz="1350" dirty="0"/>
          </a:p>
        </p:txBody>
      </p:sp>
      <p:pic>
        <p:nvPicPr>
          <p:cNvPr id="6" name="Picture 5">
            <a:extLst>
              <a:ext uri="{FF2B5EF4-FFF2-40B4-BE49-F238E27FC236}">
                <a16:creationId xmlns:a16="http://schemas.microsoft.com/office/drawing/2014/main" id="{EA7B4090-AE6F-0B22-8F5D-F0C352C2985C}"/>
              </a:ext>
            </a:extLst>
          </p:cNvPr>
          <p:cNvPicPr>
            <a:picLocks noChangeAspect="1"/>
          </p:cNvPicPr>
          <p:nvPr/>
        </p:nvPicPr>
        <p:blipFill>
          <a:blip r:embed="rId3"/>
          <a:stretch>
            <a:fillRect/>
          </a:stretch>
        </p:blipFill>
        <p:spPr>
          <a:xfrm>
            <a:off x="196570" y="1027509"/>
            <a:ext cx="7252445" cy="6443808"/>
          </a:xfrm>
          <a:prstGeom prst="rect">
            <a:avLst/>
          </a:prstGeom>
        </p:spPr>
      </p:pic>
    </p:spTree>
    <p:extLst>
      <p:ext uri="{BB962C8B-B14F-4D97-AF65-F5344CB8AC3E}">
        <p14:creationId xmlns:p14="http://schemas.microsoft.com/office/powerpoint/2010/main" val="30950792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1804392"/>
            <a:ext cx="5670590" cy="708779"/>
          </a:xfrm>
          <a:prstGeom prst="rect">
            <a:avLst/>
          </a:prstGeom>
          <a:noFill/>
          <a:ln/>
        </p:spPr>
        <p:txBody>
          <a:bodyPr wrap="none" lIns="0" tIns="0" rIns="0" bIns="0" rtlCol="0" anchor="t"/>
          <a:lstStyle/>
          <a:p>
            <a:pPr marL="0" indent="0" algn="l">
              <a:lnSpc>
                <a:spcPts val="5550"/>
              </a:lnSpc>
              <a:buNone/>
            </a:pPr>
            <a:r>
              <a:rPr lang="en-US" sz="4450" dirty="0">
                <a:solidFill>
                  <a:srgbClr val="F2F0F4"/>
                </a:solidFill>
                <a:latin typeface="Montserrat" pitchFamily="34" charset="0"/>
                <a:ea typeface="Montserrat" pitchFamily="34" charset="-122"/>
                <a:cs typeface="Montserrat" pitchFamily="34" charset="-120"/>
              </a:rPr>
              <a:t>Our Contributions</a:t>
            </a:r>
            <a:endParaRPr lang="en-US" sz="4450" dirty="0"/>
          </a:p>
        </p:txBody>
      </p:sp>
      <p:sp>
        <p:nvSpPr>
          <p:cNvPr id="3" name="Text 1"/>
          <p:cNvSpPr/>
          <p:nvPr/>
        </p:nvSpPr>
        <p:spPr>
          <a:xfrm>
            <a:off x="793790" y="2966799"/>
            <a:ext cx="13042821" cy="3458289"/>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DCD7E5"/>
                </a:solidFill>
                <a:latin typeface="Heebo Light" pitchFamily="34" charset="0"/>
                <a:ea typeface="Heebo Light" pitchFamily="34" charset="-122"/>
                <a:cs typeface="Heebo Light" pitchFamily="34" charset="-120"/>
              </a:rPr>
              <a:t>Reproduced research paper methodology using ResumeAtlas dataset</a:t>
            </a:r>
            <a:endParaRPr lang="en-US" sz="1750" dirty="0"/>
          </a:p>
          <a:p>
            <a:pPr marL="342900" indent="-342900" algn="l">
              <a:lnSpc>
                <a:spcPts val="2850"/>
              </a:lnSpc>
              <a:buSzPct val="100000"/>
              <a:buChar char="•"/>
            </a:pPr>
            <a:r>
              <a:rPr lang="en-US" sz="1750" dirty="0">
                <a:solidFill>
                  <a:srgbClr val="DCD7E5"/>
                </a:solidFill>
                <a:latin typeface="Heebo Light" pitchFamily="34" charset="0"/>
                <a:ea typeface="Heebo Light" pitchFamily="34" charset="-122"/>
                <a:cs typeface="Heebo Light" pitchFamily="34" charset="-120"/>
              </a:rPr>
              <a:t>Implemented full classical ML pipeline (BoW, TF-IDF, GloVe)</a:t>
            </a:r>
            <a:endParaRPr lang="en-US" sz="1750" dirty="0"/>
          </a:p>
          <a:p>
            <a:pPr marL="342900" indent="-342900" algn="l">
              <a:lnSpc>
                <a:spcPts val="2850"/>
              </a:lnSpc>
              <a:buSzPct val="100000"/>
              <a:buChar char="•"/>
            </a:pPr>
            <a:r>
              <a:rPr lang="en-US" sz="1750" dirty="0">
                <a:solidFill>
                  <a:srgbClr val="DCD7E5"/>
                </a:solidFill>
                <a:latin typeface="Heebo Light" pitchFamily="34" charset="0"/>
                <a:ea typeface="Heebo Light" pitchFamily="34" charset="-122"/>
                <a:cs typeface="Heebo Light" pitchFamily="34" charset="-120"/>
              </a:rPr>
              <a:t>Fine-tuned BERT transformer model on local RTX 4060 GPU</a:t>
            </a:r>
            <a:endParaRPr lang="en-US" sz="1750" dirty="0"/>
          </a:p>
          <a:p>
            <a:pPr marL="342900" indent="-342900" algn="l">
              <a:lnSpc>
                <a:spcPts val="2850"/>
              </a:lnSpc>
              <a:buSzPct val="100000"/>
              <a:buChar char="•"/>
            </a:pPr>
            <a:r>
              <a:rPr lang="en-US" sz="1750" dirty="0">
                <a:solidFill>
                  <a:srgbClr val="DCD7E5"/>
                </a:solidFill>
                <a:latin typeface="Heebo Light" pitchFamily="34" charset="0"/>
                <a:ea typeface="Heebo Light" pitchFamily="34" charset="-122"/>
                <a:cs typeface="Heebo Light" pitchFamily="34" charset="-120"/>
              </a:rPr>
              <a:t>Applied stratified data splitting (70/10/20)</a:t>
            </a:r>
            <a:endParaRPr lang="en-US" sz="1750" dirty="0"/>
          </a:p>
          <a:p>
            <a:pPr marL="342900" indent="-342900" algn="l">
              <a:lnSpc>
                <a:spcPts val="2850"/>
              </a:lnSpc>
              <a:buSzPct val="100000"/>
              <a:buChar char="•"/>
            </a:pPr>
            <a:r>
              <a:rPr lang="en-US" sz="1750" dirty="0">
                <a:solidFill>
                  <a:srgbClr val="DCD7E5"/>
                </a:solidFill>
                <a:latin typeface="Heebo Light" pitchFamily="34" charset="0"/>
                <a:ea typeface="Heebo Light" pitchFamily="34" charset="-122"/>
                <a:cs typeface="Heebo Light" pitchFamily="34" charset="-120"/>
              </a:rPr>
              <a:t>Compared macro and weighted F1 evaluation metrics</a:t>
            </a:r>
            <a:endParaRPr lang="en-US" sz="1750" dirty="0"/>
          </a:p>
          <a:p>
            <a:pPr marL="342900" indent="-342900" algn="l">
              <a:lnSpc>
                <a:spcPts val="2850"/>
              </a:lnSpc>
              <a:buSzPct val="100000"/>
              <a:buChar char="•"/>
            </a:pPr>
            <a:r>
              <a:rPr lang="en-US" sz="1750" dirty="0">
                <a:solidFill>
                  <a:srgbClr val="DCD7E5"/>
                </a:solidFill>
                <a:latin typeface="Heebo Light" pitchFamily="34" charset="0"/>
                <a:ea typeface="Heebo Light" pitchFamily="34" charset="-122"/>
                <a:cs typeface="Heebo Light" pitchFamily="34" charset="-120"/>
              </a:rPr>
              <a:t>Performed hyperparameter tuning for SVM models</a:t>
            </a:r>
            <a:endParaRPr lang="en-US" sz="1750" dirty="0"/>
          </a:p>
          <a:p>
            <a:pPr marL="342900" indent="-342900" algn="l">
              <a:lnSpc>
                <a:spcPts val="2850"/>
              </a:lnSpc>
              <a:buSzPct val="100000"/>
              <a:buChar char="•"/>
            </a:pPr>
            <a:r>
              <a:rPr lang="en-US" sz="1750" dirty="0">
                <a:solidFill>
                  <a:srgbClr val="DCD7E5"/>
                </a:solidFill>
                <a:latin typeface="Heebo Light" pitchFamily="34" charset="0"/>
                <a:ea typeface="Heebo Light" pitchFamily="34" charset="-122"/>
                <a:cs typeface="Heebo Light" pitchFamily="34" charset="-120"/>
              </a:rPr>
              <a:t>Achieved near-paper performance with limited hardware</a:t>
            </a:r>
            <a:endParaRPr lang="en-US" sz="1750" dirty="0"/>
          </a:p>
          <a:p>
            <a:pPr marL="342900" indent="-342900" algn="l">
              <a:lnSpc>
                <a:spcPts val="2850"/>
              </a:lnSpc>
              <a:buSzPct val="100000"/>
              <a:buChar char="•"/>
            </a:pPr>
            <a:r>
              <a:rPr lang="en-US" sz="1750" dirty="0">
                <a:solidFill>
                  <a:srgbClr val="DCD7E5"/>
                </a:solidFill>
                <a:latin typeface="Heebo Light" pitchFamily="34" charset="0"/>
                <a:ea typeface="Heebo Light" pitchFamily="34" charset="-122"/>
                <a:cs typeface="Heebo Light" pitchFamily="34" charset="-120"/>
              </a:rPr>
              <a:t>Built fully reproducible experimental pipeline</a:t>
            </a:r>
            <a:endParaRPr lang="en-US" sz="1750" dirty="0"/>
          </a:p>
        </p:txBody>
      </p:sp>
    </p:spTree>
    <p:extLst>
      <p:ext uri="{BB962C8B-B14F-4D97-AF65-F5344CB8AC3E}">
        <p14:creationId xmlns:p14="http://schemas.microsoft.com/office/powerpoint/2010/main" val="8681893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675203" y="530543"/>
            <a:ext cx="1838325" cy="344091"/>
          </a:xfrm>
          <a:prstGeom prst="roundRect">
            <a:avLst>
              <a:gd name="adj" fmla="val 6728"/>
            </a:avLst>
          </a:prstGeom>
          <a:solidFill>
            <a:srgbClr val="00184D"/>
          </a:solidFill>
          <a:ln/>
        </p:spPr>
        <p:txBody>
          <a:bodyPr/>
          <a:lstStyle/>
          <a:p>
            <a:endParaRPr lang="en-IN"/>
          </a:p>
        </p:txBody>
      </p:sp>
      <p:sp>
        <p:nvSpPr>
          <p:cNvPr id="3" name="Text 1"/>
          <p:cNvSpPr/>
          <p:nvPr/>
        </p:nvSpPr>
        <p:spPr>
          <a:xfrm>
            <a:off x="790932" y="588407"/>
            <a:ext cx="1606867" cy="228362"/>
          </a:xfrm>
          <a:prstGeom prst="rect">
            <a:avLst/>
          </a:prstGeom>
          <a:noFill/>
          <a:ln/>
        </p:spPr>
        <p:txBody>
          <a:bodyPr wrap="none" lIns="0" tIns="0" rIns="0" bIns="0" rtlCol="0" anchor="t"/>
          <a:lstStyle/>
          <a:p>
            <a:pPr marL="0" indent="0" algn="l">
              <a:lnSpc>
                <a:spcPts val="1750"/>
              </a:lnSpc>
              <a:buNone/>
            </a:pPr>
            <a:r>
              <a:rPr lang="en-US" sz="1200" dirty="0">
                <a:solidFill>
                  <a:srgbClr val="E0D6DE"/>
                </a:solidFill>
                <a:latin typeface="Noto Sans TC" pitchFamily="34" charset="0"/>
                <a:ea typeface="Noto Sans TC" pitchFamily="34" charset="-122"/>
                <a:cs typeface="Noto Sans TC" pitchFamily="34" charset="-120"/>
              </a:rPr>
              <a:t>PROBLEM STATEMENT</a:t>
            </a:r>
            <a:endParaRPr lang="en-US" sz="1200" dirty="0"/>
          </a:p>
        </p:txBody>
      </p:sp>
      <p:sp>
        <p:nvSpPr>
          <p:cNvPr id="4" name="Text 2"/>
          <p:cNvSpPr/>
          <p:nvPr/>
        </p:nvSpPr>
        <p:spPr>
          <a:xfrm>
            <a:off x="675203" y="940237"/>
            <a:ext cx="9367123" cy="482322"/>
          </a:xfrm>
          <a:prstGeom prst="rect">
            <a:avLst/>
          </a:prstGeom>
          <a:noFill/>
          <a:ln/>
        </p:spPr>
        <p:txBody>
          <a:bodyPr wrap="none" lIns="0" tIns="0" rIns="0" bIns="0" rtlCol="0" anchor="t"/>
          <a:lstStyle/>
          <a:p>
            <a:pPr marL="0" indent="0" algn="l">
              <a:lnSpc>
                <a:spcPts val="3750"/>
              </a:lnSpc>
              <a:buNone/>
            </a:pPr>
            <a:r>
              <a:rPr lang="en-US" sz="3000" dirty="0">
                <a:solidFill>
                  <a:srgbClr val="97B8FF"/>
                </a:solidFill>
                <a:latin typeface="Sora Medium" pitchFamily="34" charset="0"/>
                <a:ea typeface="Sora Medium" pitchFamily="34" charset="-122"/>
                <a:cs typeface="Sora Medium" pitchFamily="34" charset="-120"/>
              </a:rPr>
              <a:t>The Challenge of Automated Resume Screening</a:t>
            </a:r>
            <a:endParaRPr lang="en-US" sz="3000" dirty="0"/>
          </a:p>
        </p:txBody>
      </p:sp>
      <p:sp>
        <p:nvSpPr>
          <p:cNvPr id="5" name="Text 3"/>
          <p:cNvSpPr/>
          <p:nvPr/>
        </p:nvSpPr>
        <p:spPr>
          <a:xfrm>
            <a:off x="675203" y="3817501"/>
            <a:ext cx="8467249" cy="856536"/>
          </a:xfrm>
          <a:prstGeom prst="rect">
            <a:avLst/>
          </a:prstGeom>
          <a:noFill/>
          <a:ln/>
        </p:spPr>
        <p:txBody>
          <a:bodyPr wrap="square" lIns="0" tIns="0" rIns="0" bIns="0" rtlCol="0" anchor="t"/>
          <a:lstStyle/>
          <a:p>
            <a:pPr marL="0" indent="0" algn="l">
              <a:lnSpc>
                <a:spcPts val="2200"/>
              </a:lnSpc>
              <a:buNone/>
            </a:pPr>
            <a:r>
              <a:rPr lang="en-US" sz="1500" dirty="0">
                <a:solidFill>
                  <a:srgbClr val="E0D6DE"/>
                </a:solidFill>
                <a:latin typeface="Noto Sans TC" pitchFamily="34" charset="0"/>
                <a:ea typeface="Noto Sans TC" pitchFamily="34" charset="-122"/>
                <a:cs typeface="Noto Sans TC" pitchFamily="34" charset="-120"/>
              </a:rPr>
              <a:t>In today's competitive job market, human resource departments are inundated with vast numbers of resumes. Manual screening is time-consuming, prone to human bias, and inefficient, creating a critical need for automated solutions.</a:t>
            </a:r>
            <a:endParaRPr lang="en-US" sz="1500" dirty="0"/>
          </a:p>
        </p:txBody>
      </p:sp>
      <p:sp>
        <p:nvSpPr>
          <p:cNvPr id="6" name="Text 4"/>
          <p:cNvSpPr/>
          <p:nvPr/>
        </p:nvSpPr>
        <p:spPr>
          <a:xfrm>
            <a:off x="675203" y="4821674"/>
            <a:ext cx="8467249" cy="856536"/>
          </a:xfrm>
          <a:prstGeom prst="rect">
            <a:avLst/>
          </a:prstGeom>
          <a:noFill/>
          <a:ln/>
        </p:spPr>
        <p:txBody>
          <a:bodyPr wrap="square" lIns="0" tIns="0" rIns="0" bIns="0" rtlCol="0" anchor="t"/>
          <a:lstStyle/>
          <a:p>
            <a:pPr marL="0" indent="0" algn="l">
              <a:lnSpc>
                <a:spcPts val="2200"/>
              </a:lnSpc>
              <a:buNone/>
            </a:pPr>
            <a:r>
              <a:rPr lang="en-US" sz="1500" dirty="0">
                <a:solidFill>
                  <a:srgbClr val="E0D6DE"/>
                </a:solidFill>
                <a:latin typeface="Noto Sans TC" pitchFamily="34" charset="0"/>
                <a:ea typeface="Noto Sans TC" pitchFamily="34" charset="-122"/>
                <a:cs typeface="Noto Sans TC" pitchFamily="34" charset="-120"/>
              </a:rPr>
              <a:t>Automated resume classification streamlines the initial screening process, allowing recruiters to quickly identify qualified candidates for specific job roles based on predefined categories. This research addresses the demand for effective and robust classification systems.</a:t>
            </a:r>
            <a:endParaRPr lang="en-US" sz="1500" dirty="0"/>
          </a:p>
        </p:txBody>
      </p:sp>
      <p:pic>
        <p:nvPicPr>
          <p:cNvPr id="7" name="Image 0" descr="preencoded.png"/>
          <p:cNvPicPr>
            <a:picLocks noChangeAspect="1"/>
          </p:cNvPicPr>
          <p:nvPr/>
        </p:nvPicPr>
        <p:blipFill>
          <a:blip r:embed="rId3"/>
          <a:stretch>
            <a:fillRect/>
          </a:stretch>
        </p:blipFill>
        <p:spPr>
          <a:xfrm>
            <a:off x="9620607" y="1853208"/>
            <a:ext cx="4342090" cy="5789414"/>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1186220"/>
            <a:ext cx="7334964" cy="708779"/>
          </a:xfrm>
          <a:prstGeom prst="rect">
            <a:avLst/>
          </a:prstGeom>
          <a:noFill/>
          <a:ln/>
        </p:spPr>
        <p:txBody>
          <a:bodyPr wrap="none" lIns="0" tIns="0" rIns="0" bIns="0" rtlCol="0" anchor="t"/>
          <a:lstStyle/>
          <a:p>
            <a:pPr marL="0" indent="0" algn="l">
              <a:lnSpc>
                <a:spcPts val="5550"/>
              </a:lnSpc>
              <a:buNone/>
            </a:pPr>
            <a:r>
              <a:rPr lang="en-US" sz="4450" dirty="0">
                <a:solidFill>
                  <a:srgbClr val="F2F0F4"/>
                </a:solidFill>
                <a:latin typeface="Montserrat" pitchFamily="34" charset="0"/>
                <a:ea typeface="Montserrat" pitchFamily="34" charset="-122"/>
                <a:cs typeface="Montserrat" pitchFamily="34" charset="-120"/>
              </a:rPr>
              <a:t>Dataset Class Distribution</a:t>
            </a:r>
            <a:endParaRPr lang="en-US" sz="4450" dirty="0"/>
          </a:p>
        </p:txBody>
      </p:sp>
      <p:pic>
        <p:nvPicPr>
          <p:cNvPr id="4" name="Image 0" descr="preencoded.png"/>
          <p:cNvPicPr>
            <a:picLocks noChangeAspect="1"/>
          </p:cNvPicPr>
          <p:nvPr/>
        </p:nvPicPr>
        <p:blipFill>
          <a:blip r:embed="rId3"/>
          <a:stretch>
            <a:fillRect/>
          </a:stretch>
        </p:blipFill>
        <p:spPr>
          <a:xfrm>
            <a:off x="4397454" y="4392692"/>
            <a:ext cx="396835" cy="453628"/>
          </a:xfrm>
          <a:prstGeom prst="rect">
            <a:avLst/>
          </a:prstGeom>
        </p:spPr>
      </p:pic>
      <p:sp>
        <p:nvSpPr>
          <p:cNvPr id="5" name="Text 2"/>
          <p:cNvSpPr/>
          <p:nvPr/>
        </p:nvSpPr>
        <p:spPr>
          <a:xfrm>
            <a:off x="8959096" y="2439233"/>
            <a:ext cx="4885015" cy="1088708"/>
          </a:xfrm>
          <a:prstGeom prst="rect">
            <a:avLst/>
          </a:prstGeom>
          <a:noFill/>
          <a:ln/>
        </p:spPr>
        <p:txBody>
          <a:bodyPr wrap="square" lIns="0" tIns="0" rIns="0" bIns="0" rtlCol="0" anchor="t"/>
          <a:lstStyle/>
          <a:p>
            <a:pPr marL="0" indent="0" algn="l">
              <a:lnSpc>
                <a:spcPts val="2850"/>
              </a:lnSpc>
              <a:buNone/>
            </a:pPr>
            <a:r>
              <a:rPr lang="en-US" sz="1750" dirty="0">
                <a:solidFill>
                  <a:srgbClr val="DCD7E5"/>
                </a:solidFill>
                <a:latin typeface="Heebo Light" pitchFamily="34" charset="0"/>
                <a:ea typeface="Heebo Light" pitchFamily="34" charset="-122"/>
                <a:cs typeface="Heebo Light" pitchFamily="34" charset="-120"/>
              </a:rPr>
              <a:t>The dataset contains </a:t>
            </a:r>
            <a:r>
              <a:rPr lang="en-US" sz="1750" b="1" dirty="0">
                <a:solidFill>
                  <a:srgbClr val="DCD7E5"/>
                </a:solidFill>
                <a:latin typeface="Heebo Light" pitchFamily="34" charset="0"/>
                <a:ea typeface="Heebo Light" pitchFamily="34" charset="-122"/>
                <a:cs typeface="Heebo Light" pitchFamily="34" charset="-120"/>
              </a:rPr>
              <a:t>13,389 resumes</a:t>
            </a:r>
            <a:r>
              <a:rPr lang="en-US" sz="1750" dirty="0">
                <a:solidFill>
                  <a:srgbClr val="DCD7E5"/>
                </a:solidFill>
                <a:latin typeface="Heebo Light" pitchFamily="34" charset="0"/>
                <a:ea typeface="Heebo Light" pitchFamily="34" charset="-122"/>
                <a:cs typeface="Heebo Light" pitchFamily="34" charset="-120"/>
              </a:rPr>
              <a:t> across </a:t>
            </a:r>
            <a:r>
              <a:rPr lang="en-US" sz="1750" b="1" dirty="0">
                <a:solidFill>
                  <a:srgbClr val="DCD7E5"/>
                </a:solidFill>
                <a:latin typeface="Heebo Light" pitchFamily="34" charset="0"/>
                <a:ea typeface="Heebo Light" pitchFamily="34" charset="-122"/>
                <a:cs typeface="Heebo Light" pitchFamily="34" charset="-120"/>
              </a:rPr>
              <a:t>43 unique job categories</a:t>
            </a:r>
            <a:r>
              <a:rPr lang="en-US" sz="1750" dirty="0">
                <a:solidFill>
                  <a:srgbClr val="DCD7E5"/>
                </a:solidFill>
                <a:latin typeface="Heebo Light" pitchFamily="34" charset="0"/>
                <a:ea typeface="Heebo Light" pitchFamily="34" charset="-122"/>
                <a:cs typeface="Heebo Light" pitchFamily="34" charset="-120"/>
              </a:rPr>
              <a:t>. The bar chart illustrates the frequency of these categories.</a:t>
            </a:r>
            <a:endParaRPr lang="en-US" sz="1750" dirty="0"/>
          </a:p>
        </p:txBody>
      </p:sp>
      <p:sp>
        <p:nvSpPr>
          <p:cNvPr id="6" name="Text 3"/>
          <p:cNvSpPr/>
          <p:nvPr/>
        </p:nvSpPr>
        <p:spPr>
          <a:xfrm>
            <a:off x="8959096" y="3732014"/>
            <a:ext cx="4885015" cy="1451610"/>
          </a:xfrm>
          <a:prstGeom prst="rect">
            <a:avLst/>
          </a:prstGeom>
          <a:noFill/>
          <a:ln/>
        </p:spPr>
        <p:txBody>
          <a:bodyPr wrap="square" lIns="0" tIns="0" rIns="0" bIns="0" rtlCol="0" anchor="t"/>
          <a:lstStyle/>
          <a:p>
            <a:pPr marL="0" indent="0" algn="l">
              <a:lnSpc>
                <a:spcPts val="2850"/>
              </a:lnSpc>
              <a:buNone/>
            </a:pPr>
            <a:r>
              <a:rPr lang="en-US" sz="1750" dirty="0">
                <a:solidFill>
                  <a:srgbClr val="DCD7E5"/>
                </a:solidFill>
                <a:latin typeface="Heebo Light" pitchFamily="34" charset="0"/>
                <a:ea typeface="Heebo Light" pitchFamily="34" charset="-122"/>
                <a:cs typeface="Heebo Light" pitchFamily="34" charset="-120"/>
              </a:rPr>
              <a:t>As depicted, the distribution is significantly imbalanced across various job classes, with some categories having a much higher representation than others.</a:t>
            </a:r>
            <a:endParaRPr lang="en-US" sz="1750" dirty="0"/>
          </a:p>
        </p:txBody>
      </p:sp>
      <p:sp>
        <p:nvSpPr>
          <p:cNvPr id="7" name="Text 4"/>
          <p:cNvSpPr/>
          <p:nvPr/>
        </p:nvSpPr>
        <p:spPr>
          <a:xfrm>
            <a:off x="8959096" y="5387697"/>
            <a:ext cx="4885015" cy="1451610"/>
          </a:xfrm>
          <a:prstGeom prst="rect">
            <a:avLst/>
          </a:prstGeom>
          <a:noFill/>
          <a:ln/>
        </p:spPr>
        <p:txBody>
          <a:bodyPr wrap="square" lIns="0" tIns="0" rIns="0" bIns="0" rtlCol="0" anchor="t"/>
          <a:lstStyle/>
          <a:p>
            <a:pPr marL="0" indent="0" algn="l">
              <a:lnSpc>
                <a:spcPts val="2850"/>
              </a:lnSpc>
              <a:buNone/>
            </a:pPr>
            <a:r>
              <a:rPr lang="en-US" sz="1750" dirty="0">
                <a:solidFill>
                  <a:srgbClr val="DCD7E5"/>
                </a:solidFill>
                <a:latin typeface="Heebo Light" pitchFamily="34" charset="0"/>
                <a:ea typeface="Heebo Light" pitchFamily="34" charset="-122"/>
                <a:cs typeface="Heebo Light" pitchFamily="34" charset="-120"/>
              </a:rPr>
              <a:t>To ensure a robust evaluation of our models, </a:t>
            </a:r>
            <a:r>
              <a:rPr lang="en-US" sz="1750" b="1" dirty="0">
                <a:solidFill>
                  <a:srgbClr val="DCD7E5"/>
                </a:solidFill>
                <a:latin typeface="Heebo Light" pitchFamily="34" charset="0"/>
                <a:ea typeface="Heebo Light" pitchFamily="34" charset="-122"/>
                <a:cs typeface="Heebo Light" pitchFamily="34" charset="-120"/>
              </a:rPr>
              <a:t>weighted evaluation metrics</a:t>
            </a:r>
            <a:r>
              <a:rPr lang="en-US" sz="1750" dirty="0">
                <a:solidFill>
                  <a:srgbClr val="DCD7E5"/>
                </a:solidFill>
                <a:latin typeface="Heebo Light" pitchFamily="34" charset="0"/>
                <a:ea typeface="Heebo Light" pitchFamily="34" charset="-122"/>
                <a:cs typeface="Heebo Light" pitchFamily="34" charset="-120"/>
              </a:rPr>
              <a:t> (such as weighted F1-score) were employed to account for this class imbalance.</a:t>
            </a:r>
            <a:endParaRPr lang="en-US" sz="1750" dirty="0"/>
          </a:p>
        </p:txBody>
      </p:sp>
      <p:pic>
        <p:nvPicPr>
          <p:cNvPr id="9" name="Picture 8">
            <a:extLst>
              <a:ext uri="{FF2B5EF4-FFF2-40B4-BE49-F238E27FC236}">
                <a16:creationId xmlns:a16="http://schemas.microsoft.com/office/drawing/2014/main" id="{8C41AB52-DD4E-A718-E620-429B29E2D341}"/>
              </a:ext>
            </a:extLst>
          </p:cNvPr>
          <p:cNvPicPr>
            <a:picLocks noChangeAspect="1"/>
          </p:cNvPicPr>
          <p:nvPr/>
        </p:nvPicPr>
        <p:blipFill>
          <a:blip r:embed="rId4"/>
          <a:stretch>
            <a:fillRect/>
          </a:stretch>
        </p:blipFill>
        <p:spPr>
          <a:xfrm>
            <a:off x="171655" y="2163980"/>
            <a:ext cx="8648960" cy="4675327"/>
          </a:xfrm>
          <a:prstGeom prst="rect">
            <a:avLst/>
          </a:prstGeom>
        </p:spPr>
      </p:pic>
    </p:spTree>
    <p:extLst>
      <p:ext uri="{BB962C8B-B14F-4D97-AF65-F5344CB8AC3E}">
        <p14:creationId xmlns:p14="http://schemas.microsoft.com/office/powerpoint/2010/main" val="27258700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85813" y="617458"/>
            <a:ext cx="4887873" cy="491133"/>
          </a:xfrm>
          <a:prstGeom prst="rect">
            <a:avLst/>
          </a:prstGeom>
          <a:noFill/>
          <a:ln/>
        </p:spPr>
        <p:txBody>
          <a:bodyPr wrap="none" lIns="0" tIns="0" rIns="0" bIns="0" rtlCol="0" anchor="t"/>
          <a:lstStyle/>
          <a:p>
            <a:pPr marL="0" indent="0" algn="l">
              <a:lnSpc>
                <a:spcPts val="3850"/>
              </a:lnSpc>
              <a:buNone/>
            </a:pPr>
            <a:r>
              <a:rPr lang="en-US" sz="3050" dirty="0">
                <a:solidFill>
                  <a:srgbClr val="F2F0F4"/>
                </a:solidFill>
                <a:latin typeface="Montserrat" pitchFamily="34" charset="0"/>
                <a:ea typeface="Montserrat" pitchFamily="34" charset="-122"/>
                <a:cs typeface="Montserrat" pitchFamily="34" charset="-120"/>
              </a:rPr>
              <a:t>BERT Training Behaviour</a:t>
            </a:r>
            <a:endParaRPr lang="en-US" sz="3050" dirty="0"/>
          </a:p>
        </p:txBody>
      </p:sp>
      <p:sp>
        <p:nvSpPr>
          <p:cNvPr id="7" name="Text 4"/>
          <p:cNvSpPr/>
          <p:nvPr/>
        </p:nvSpPr>
        <p:spPr>
          <a:xfrm>
            <a:off x="5650706" y="5973723"/>
            <a:ext cx="1620917" cy="157163"/>
          </a:xfrm>
          <a:prstGeom prst="rect">
            <a:avLst/>
          </a:prstGeom>
          <a:noFill/>
          <a:ln/>
        </p:spPr>
        <p:txBody>
          <a:bodyPr wrap="none" lIns="0" tIns="0" rIns="0" bIns="0" rtlCol="0" anchor="t"/>
          <a:lstStyle/>
          <a:p>
            <a:pPr marL="0" indent="0" algn="l">
              <a:lnSpc>
                <a:spcPts val="1200"/>
              </a:lnSpc>
              <a:buNone/>
            </a:pPr>
            <a:endParaRPr lang="en-US" sz="1200" dirty="0"/>
          </a:p>
        </p:txBody>
      </p:sp>
      <p:sp>
        <p:nvSpPr>
          <p:cNvPr id="8" name="Text 5"/>
          <p:cNvSpPr/>
          <p:nvPr/>
        </p:nvSpPr>
        <p:spPr>
          <a:xfrm>
            <a:off x="785813" y="6567845"/>
            <a:ext cx="13058775" cy="714494"/>
          </a:xfrm>
          <a:prstGeom prst="rect">
            <a:avLst/>
          </a:prstGeom>
          <a:noFill/>
          <a:ln/>
        </p:spPr>
        <p:txBody>
          <a:bodyPr wrap="square" lIns="0" tIns="0" rIns="0" bIns="0" rtlCol="0" anchor="t"/>
          <a:lstStyle/>
          <a:p>
            <a:pPr marL="342900" indent="-342900" algn="l">
              <a:lnSpc>
                <a:spcPts val="1650"/>
              </a:lnSpc>
              <a:buSzPct val="100000"/>
              <a:buChar char="•"/>
            </a:pPr>
            <a:r>
              <a:rPr lang="en-US" sz="1200" dirty="0">
                <a:solidFill>
                  <a:srgbClr val="DCD7E5"/>
                </a:solidFill>
                <a:latin typeface="Heebo Light" pitchFamily="34" charset="0"/>
                <a:ea typeface="Heebo Light" pitchFamily="34" charset="-122"/>
                <a:cs typeface="Heebo Light" pitchFamily="34" charset="-120"/>
              </a:rPr>
              <a:t>Rapid accuracy increase in early epochs</a:t>
            </a:r>
            <a:endParaRPr lang="en-US" sz="1200" dirty="0"/>
          </a:p>
          <a:p>
            <a:pPr marL="342900" indent="-342900" algn="l">
              <a:lnSpc>
                <a:spcPts val="1650"/>
              </a:lnSpc>
              <a:buSzPct val="100000"/>
              <a:buChar char="•"/>
            </a:pPr>
            <a:r>
              <a:rPr lang="en-US" sz="1200" dirty="0">
                <a:solidFill>
                  <a:srgbClr val="DCD7E5"/>
                </a:solidFill>
                <a:latin typeface="Heebo Light" pitchFamily="34" charset="0"/>
                <a:ea typeface="Heebo Light" pitchFamily="34" charset="-122"/>
                <a:cs typeface="Heebo Light" pitchFamily="34" charset="-120"/>
              </a:rPr>
              <a:t>Gradual convergence after mid training</a:t>
            </a:r>
            <a:endParaRPr lang="en-US" sz="1200" dirty="0"/>
          </a:p>
          <a:p>
            <a:pPr marL="342900" indent="-342900" algn="l">
              <a:lnSpc>
                <a:spcPts val="1650"/>
              </a:lnSpc>
              <a:buSzPct val="100000"/>
              <a:buChar char="•"/>
            </a:pPr>
            <a:r>
              <a:rPr lang="en-US" sz="1200" dirty="0">
                <a:solidFill>
                  <a:srgbClr val="DCD7E5"/>
                </a:solidFill>
                <a:latin typeface="Heebo Light" pitchFamily="34" charset="0"/>
                <a:ea typeface="Heebo Light" pitchFamily="34" charset="-122"/>
                <a:cs typeface="Heebo Light" pitchFamily="34" charset="-120"/>
              </a:rPr>
              <a:t>Stable validation performance</a:t>
            </a:r>
            <a:endParaRPr lang="en-US" sz="1200" dirty="0"/>
          </a:p>
        </p:txBody>
      </p:sp>
      <p:sp>
        <p:nvSpPr>
          <p:cNvPr id="9" name="Text 6"/>
          <p:cNvSpPr/>
          <p:nvPr/>
        </p:nvSpPr>
        <p:spPr>
          <a:xfrm>
            <a:off x="785813" y="7404854"/>
            <a:ext cx="13058775" cy="212765"/>
          </a:xfrm>
          <a:prstGeom prst="rect">
            <a:avLst/>
          </a:prstGeom>
          <a:noFill/>
          <a:ln/>
        </p:spPr>
        <p:txBody>
          <a:bodyPr wrap="none" lIns="0" tIns="0" rIns="0" bIns="0" rtlCol="0" anchor="t"/>
          <a:lstStyle/>
          <a:p>
            <a:pPr marL="0" indent="0" algn="l">
              <a:lnSpc>
                <a:spcPts val="1650"/>
              </a:lnSpc>
              <a:buNone/>
            </a:pPr>
            <a:r>
              <a:rPr lang="en-US" sz="1200" dirty="0">
                <a:solidFill>
                  <a:srgbClr val="DCD7E5"/>
                </a:solidFill>
                <a:latin typeface="Heebo Light" pitchFamily="34" charset="0"/>
                <a:ea typeface="Heebo Light" pitchFamily="34" charset="-122"/>
                <a:cs typeface="Heebo Light" pitchFamily="34" charset="-120"/>
              </a:rPr>
              <a:t>Model converged successfully without severe overfitting.</a:t>
            </a:r>
            <a:endParaRPr lang="en-US" sz="1200" dirty="0"/>
          </a:p>
        </p:txBody>
      </p:sp>
      <p:pic>
        <p:nvPicPr>
          <p:cNvPr id="11" name="Picture 10">
            <a:extLst>
              <a:ext uri="{FF2B5EF4-FFF2-40B4-BE49-F238E27FC236}">
                <a16:creationId xmlns:a16="http://schemas.microsoft.com/office/drawing/2014/main" id="{BB6BFD3B-5A3B-BF72-CBAE-5FF306B62962}"/>
              </a:ext>
            </a:extLst>
          </p:cNvPr>
          <p:cNvPicPr>
            <a:picLocks noChangeAspect="1"/>
          </p:cNvPicPr>
          <p:nvPr/>
        </p:nvPicPr>
        <p:blipFill>
          <a:blip r:embed="rId3"/>
          <a:stretch>
            <a:fillRect/>
          </a:stretch>
        </p:blipFill>
        <p:spPr>
          <a:xfrm>
            <a:off x="870810" y="1231106"/>
            <a:ext cx="8072468" cy="4572009"/>
          </a:xfrm>
          <a:prstGeom prst="rect">
            <a:avLst/>
          </a:prstGeom>
        </p:spPr>
      </p:pic>
    </p:spTree>
    <p:extLst>
      <p:ext uri="{BB962C8B-B14F-4D97-AF65-F5344CB8AC3E}">
        <p14:creationId xmlns:p14="http://schemas.microsoft.com/office/powerpoint/2010/main" val="21034172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922496"/>
            <a:ext cx="6844427" cy="602456"/>
          </a:xfrm>
          <a:prstGeom prst="rect">
            <a:avLst/>
          </a:prstGeom>
          <a:noFill/>
          <a:ln/>
        </p:spPr>
        <p:txBody>
          <a:bodyPr wrap="none" lIns="0" tIns="0" rIns="0" bIns="0" rtlCol="0" anchor="t"/>
          <a:lstStyle/>
          <a:p>
            <a:pPr marL="0" indent="0" algn="l">
              <a:lnSpc>
                <a:spcPts val="4700"/>
              </a:lnSpc>
              <a:buNone/>
            </a:pPr>
            <a:r>
              <a:rPr lang="en-US" sz="3750" dirty="0">
                <a:solidFill>
                  <a:srgbClr val="F2F0F4"/>
                </a:solidFill>
                <a:latin typeface="Montserrat" pitchFamily="34" charset="0"/>
                <a:ea typeface="Montserrat" pitchFamily="34" charset="-122"/>
                <a:cs typeface="Montserrat" pitchFamily="34" charset="-120"/>
              </a:rPr>
              <a:t>BERT Training Configuration</a:t>
            </a:r>
            <a:endParaRPr lang="en-US" sz="3750" dirty="0"/>
          </a:p>
        </p:txBody>
      </p:sp>
      <p:sp>
        <p:nvSpPr>
          <p:cNvPr id="3" name="Shape 1"/>
          <p:cNvSpPr/>
          <p:nvPr/>
        </p:nvSpPr>
        <p:spPr>
          <a:xfrm>
            <a:off x="793790" y="1852613"/>
            <a:ext cx="13042821" cy="4984909"/>
          </a:xfrm>
          <a:prstGeom prst="roundRect">
            <a:avLst>
              <a:gd name="adj" fmla="val 1624"/>
            </a:avLst>
          </a:prstGeom>
          <a:noFill/>
          <a:ln w="7620">
            <a:solidFill>
              <a:srgbClr val="FFFFFF">
                <a:alpha val="24000"/>
              </a:srgbClr>
            </a:solidFill>
            <a:prstDash val="solid"/>
          </a:ln>
        </p:spPr>
        <p:txBody>
          <a:bodyPr/>
          <a:lstStyle/>
          <a:p>
            <a:endParaRPr lang="en-IN"/>
          </a:p>
        </p:txBody>
      </p:sp>
      <p:sp>
        <p:nvSpPr>
          <p:cNvPr id="4" name="Shape 2"/>
          <p:cNvSpPr/>
          <p:nvPr/>
        </p:nvSpPr>
        <p:spPr>
          <a:xfrm>
            <a:off x="801410" y="1860233"/>
            <a:ext cx="13027581" cy="496967"/>
          </a:xfrm>
          <a:prstGeom prst="rect">
            <a:avLst/>
          </a:prstGeom>
          <a:solidFill>
            <a:srgbClr val="FFFFFF">
              <a:alpha val="4000"/>
            </a:srgbClr>
          </a:solidFill>
          <a:ln/>
        </p:spPr>
        <p:txBody>
          <a:bodyPr/>
          <a:lstStyle/>
          <a:p>
            <a:endParaRPr lang="en-IN"/>
          </a:p>
        </p:txBody>
      </p:sp>
      <p:sp>
        <p:nvSpPr>
          <p:cNvPr id="5" name="Text 3"/>
          <p:cNvSpPr/>
          <p:nvPr/>
        </p:nvSpPr>
        <p:spPr>
          <a:xfrm>
            <a:off x="994172" y="1966079"/>
            <a:ext cx="6124456" cy="285274"/>
          </a:xfrm>
          <a:prstGeom prst="rect">
            <a:avLst/>
          </a:prstGeom>
          <a:noFill/>
          <a:ln/>
        </p:spPr>
        <p:txBody>
          <a:bodyPr wrap="none" lIns="0" tIns="0" rIns="0" bIns="0" rtlCol="0" anchor="t"/>
          <a:lstStyle/>
          <a:p>
            <a:pPr marL="0" indent="0" algn="l">
              <a:lnSpc>
                <a:spcPts val="2200"/>
              </a:lnSpc>
              <a:buNone/>
            </a:pPr>
            <a:r>
              <a:rPr lang="en-US" sz="1500" dirty="0">
                <a:solidFill>
                  <a:srgbClr val="DCD7E5"/>
                </a:solidFill>
                <a:latin typeface="Heebo Light" pitchFamily="34" charset="0"/>
                <a:ea typeface="Heebo Light" pitchFamily="34" charset="-122"/>
                <a:cs typeface="Heebo Light" pitchFamily="34" charset="-120"/>
              </a:rPr>
              <a:t>Model:</a:t>
            </a:r>
            <a:endParaRPr lang="en-US" sz="1500" dirty="0"/>
          </a:p>
        </p:txBody>
      </p:sp>
      <p:sp>
        <p:nvSpPr>
          <p:cNvPr id="6" name="Text 4"/>
          <p:cNvSpPr/>
          <p:nvPr/>
        </p:nvSpPr>
        <p:spPr>
          <a:xfrm>
            <a:off x="7511772" y="1966079"/>
            <a:ext cx="6124456" cy="285274"/>
          </a:xfrm>
          <a:prstGeom prst="rect">
            <a:avLst/>
          </a:prstGeom>
          <a:noFill/>
          <a:ln/>
        </p:spPr>
        <p:txBody>
          <a:bodyPr wrap="none" lIns="0" tIns="0" rIns="0" bIns="0" rtlCol="0" anchor="t"/>
          <a:lstStyle/>
          <a:p>
            <a:pPr marL="0" indent="0" algn="l">
              <a:lnSpc>
                <a:spcPts val="2200"/>
              </a:lnSpc>
              <a:buNone/>
            </a:pPr>
            <a:r>
              <a:rPr lang="en-US" sz="1500" dirty="0">
                <a:solidFill>
                  <a:srgbClr val="DCD7E5"/>
                </a:solidFill>
                <a:latin typeface="Heebo Light" pitchFamily="34" charset="0"/>
                <a:ea typeface="Heebo Light" pitchFamily="34" charset="-122"/>
                <a:cs typeface="Heebo Light" pitchFamily="34" charset="-120"/>
              </a:rPr>
              <a:t>bert-base-uncased</a:t>
            </a:r>
            <a:endParaRPr lang="en-US" sz="1500" dirty="0"/>
          </a:p>
        </p:txBody>
      </p:sp>
      <p:sp>
        <p:nvSpPr>
          <p:cNvPr id="7" name="Shape 5"/>
          <p:cNvSpPr/>
          <p:nvPr/>
        </p:nvSpPr>
        <p:spPr>
          <a:xfrm>
            <a:off x="801410" y="2357199"/>
            <a:ext cx="13027581" cy="496967"/>
          </a:xfrm>
          <a:prstGeom prst="rect">
            <a:avLst/>
          </a:prstGeom>
          <a:solidFill>
            <a:srgbClr val="000000">
              <a:alpha val="4000"/>
            </a:srgbClr>
          </a:solidFill>
          <a:ln/>
        </p:spPr>
        <p:txBody>
          <a:bodyPr/>
          <a:lstStyle/>
          <a:p>
            <a:endParaRPr lang="en-IN"/>
          </a:p>
        </p:txBody>
      </p:sp>
      <p:sp>
        <p:nvSpPr>
          <p:cNvPr id="8" name="Text 6"/>
          <p:cNvSpPr/>
          <p:nvPr/>
        </p:nvSpPr>
        <p:spPr>
          <a:xfrm>
            <a:off x="994172" y="2463046"/>
            <a:ext cx="6124456" cy="285274"/>
          </a:xfrm>
          <a:prstGeom prst="rect">
            <a:avLst/>
          </a:prstGeom>
          <a:noFill/>
          <a:ln/>
        </p:spPr>
        <p:txBody>
          <a:bodyPr wrap="none" lIns="0" tIns="0" rIns="0" bIns="0" rtlCol="0" anchor="t"/>
          <a:lstStyle/>
          <a:p>
            <a:pPr marL="0" indent="0" algn="l">
              <a:lnSpc>
                <a:spcPts val="2200"/>
              </a:lnSpc>
              <a:buNone/>
            </a:pPr>
            <a:r>
              <a:rPr lang="en-US" sz="1500" dirty="0">
                <a:solidFill>
                  <a:srgbClr val="DCD7E5"/>
                </a:solidFill>
                <a:latin typeface="Heebo Light" pitchFamily="34" charset="0"/>
                <a:ea typeface="Heebo Light" pitchFamily="34" charset="-122"/>
                <a:cs typeface="Heebo Light" pitchFamily="34" charset="-120"/>
              </a:rPr>
              <a:t>Epochs:</a:t>
            </a:r>
            <a:endParaRPr lang="en-US" sz="1500" dirty="0"/>
          </a:p>
        </p:txBody>
      </p:sp>
      <p:sp>
        <p:nvSpPr>
          <p:cNvPr id="9" name="Text 7"/>
          <p:cNvSpPr/>
          <p:nvPr/>
        </p:nvSpPr>
        <p:spPr>
          <a:xfrm>
            <a:off x="7511772" y="2463046"/>
            <a:ext cx="6124456" cy="285274"/>
          </a:xfrm>
          <a:prstGeom prst="rect">
            <a:avLst/>
          </a:prstGeom>
          <a:noFill/>
          <a:ln/>
        </p:spPr>
        <p:txBody>
          <a:bodyPr wrap="none" lIns="0" tIns="0" rIns="0" bIns="0" rtlCol="0" anchor="t"/>
          <a:lstStyle/>
          <a:p>
            <a:pPr marL="0" indent="0" algn="l">
              <a:lnSpc>
                <a:spcPts val="2200"/>
              </a:lnSpc>
              <a:buNone/>
            </a:pPr>
            <a:r>
              <a:rPr lang="en-US" sz="1500" dirty="0">
                <a:solidFill>
                  <a:srgbClr val="DCD7E5"/>
                </a:solidFill>
                <a:latin typeface="Heebo Light" pitchFamily="34" charset="0"/>
                <a:ea typeface="Heebo Light" pitchFamily="34" charset="-122"/>
                <a:cs typeface="Heebo Light" pitchFamily="34" charset="-120"/>
              </a:rPr>
              <a:t>7</a:t>
            </a:r>
            <a:endParaRPr lang="en-US" sz="1500" dirty="0"/>
          </a:p>
        </p:txBody>
      </p:sp>
      <p:sp>
        <p:nvSpPr>
          <p:cNvPr id="10" name="Shape 8"/>
          <p:cNvSpPr/>
          <p:nvPr/>
        </p:nvSpPr>
        <p:spPr>
          <a:xfrm>
            <a:off x="801410" y="2854166"/>
            <a:ext cx="13027581" cy="496967"/>
          </a:xfrm>
          <a:prstGeom prst="rect">
            <a:avLst/>
          </a:prstGeom>
          <a:solidFill>
            <a:srgbClr val="FFFFFF">
              <a:alpha val="4000"/>
            </a:srgbClr>
          </a:solidFill>
          <a:ln/>
        </p:spPr>
        <p:txBody>
          <a:bodyPr/>
          <a:lstStyle/>
          <a:p>
            <a:endParaRPr lang="en-IN"/>
          </a:p>
        </p:txBody>
      </p:sp>
      <p:sp>
        <p:nvSpPr>
          <p:cNvPr id="11" name="Text 9"/>
          <p:cNvSpPr/>
          <p:nvPr/>
        </p:nvSpPr>
        <p:spPr>
          <a:xfrm>
            <a:off x="994172" y="2960013"/>
            <a:ext cx="6124456" cy="285274"/>
          </a:xfrm>
          <a:prstGeom prst="rect">
            <a:avLst/>
          </a:prstGeom>
          <a:noFill/>
          <a:ln/>
        </p:spPr>
        <p:txBody>
          <a:bodyPr wrap="none" lIns="0" tIns="0" rIns="0" bIns="0" rtlCol="0" anchor="t"/>
          <a:lstStyle/>
          <a:p>
            <a:pPr marL="0" indent="0" algn="l">
              <a:lnSpc>
                <a:spcPts val="2200"/>
              </a:lnSpc>
              <a:buNone/>
            </a:pPr>
            <a:r>
              <a:rPr lang="en-US" sz="1500" dirty="0">
                <a:solidFill>
                  <a:srgbClr val="DCD7E5"/>
                </a:solidFill>
                <a:latin typeface="Heebo Light" pitchFamily="34" charset="0"/>
                <a:ea typeface="Heebo Light" pitchFamily="34" charset="-122"/>
                <a:cs typeface="Heebo Light" pitchFamily="34" charset="-120"/>
              </a:rPr>
              <a:t>Learning Rate:</a:t>
            </a:r>
            <a:endParaRPr lang="en-US" sz="1500" dirty="0"/>
          </a:p>
        </p:txBody>
      </p:sp>
      <p:sp>
        <p:nvSpPr>
          <p:cNvPr id="12" name="Text 10"/>
          <p:cNvSpPr/>
          <p:nvPr/>
        </p:nvSpPr>
        <p:spPr>
          <a:xfrm>
            <a:off x="7511772" y="2960013"/>
            <a:ext cx="6124456" cy="285274"/>
          </a:xfrm>
          <a:prstGeom prst="rect">
            <a:avLst/>
          </a:prstGeom>
          <a:noFill/>
          <a:ln/>
        </p:spPr>
        <p:txBody>
          <a:bodyPr wrap="none" lIns="0" tIns="0" rIns="0" bIns="0" rtlCol="0" anchor="t"/>
          <a:lstStyle/>
          <a:p>
            <a:pPr marL="0" indent="0" algn="l">
              <a:lnSpc>
                <a:spcPts val="2200"/>
              </a:lnSpc>
              <a:buNone/>
            </a:pPr>
            <a:r>
              <a:rPr lang="en-US" sz="1500" dirty="0">
                <a:solidFill>
                  <a:srgbClr val="DCD7E5"/>
                </a:solidFill>
                <a:latin typeface="Heebo Light" pitchFamily="34" charset="0"/>
                <a:ea typeface="Heebo Light" pitchFamily="34" charset="-122"/>
                <a:cs typeface="Heebo Light" pitchFamily="34" charset="-120"/>
              </a:rPr>
              <a:t>2e-5</a:t>
            </a:r>
            <a:endParaRPr lang="en-US" sz="1500" dirty="0"/>
          </a:p>
        </p:txBody>
      </p:sp>
      <p:sp>
        <p:nvSpPr>
          <p:cNvPr id="13" name="Shape 11"/>
          <p:cNvSpPr/>
          <p:nvPr/>
        </p:nvSpPr>
        <p:spPr>
          <a:xfrm>
            <a:off x="801410" y="3351133"/>
            <a:ext cx="13027581" cy="496967"/>
          </a:xfrm>
          <a:prstGeom prst="rect">
            <a:avLst/>
          </a:prstGeom>
          <a:solidFill>
            <a:srgbClr val="000000">
              <a:alpha val="4000"/>
            </a:srgbClr>
          </a:solidFill>
          <a:ln/>
        </p:spPr>
        <p:txBody>
          <a:bodyPr/>
          <a:lstStyle/>
          <a:p>
            <a:endParaRPr lang="en-IN"/>
          </a:p>
        </p:txBody>
      </p:sp>
      <p:sp>
        <p:nvSpPr>
          <p:cNvPr id="14" name="Text 12"/>
          <p:cNvSpPr/>
          <p:nvPr/>
        </p:nvSpPr>
        <p:spPr>
          <a:xfrm>
            <a:off x="994172" y="3456980"/>
            <a:ext cx="6124456" cy="285274"/>
          </a:xfrm>
          <a:prstGeom prst="rect">
            <a:avLst/>
          </a:prstGeom>
          <a:noFill/>
          <a:ln/>
        </p:spPr>
        <p:txBody>
          <a:bodyPr wrap="none" lIns="0" tIns="0" rIns="0" bIns="0" rtlCol="0" anchor="t"/>
          <a:lstStyle/>
          <a:p>
            <a:pPr marL="0" indent="0" algn="l">
              <a:lnSpc>
                <a:spcPts val="2200"/>
              </a:lnSpc>
              <a:buNone/>
            </a:pPr>
            <a:r>
              <a:rPr lang="en-US" sz="1500" dirty="0">
                <a:solidFill>
                  <a:srgbClr val="DCD7E5"/>
                </a:solidFill>
                <a:latin typeface="Heebo Light" pitchFamily="34" charset="0"/>
                <a:ea typeface="Heebo Light" pitchFamily="34" charset="-122"/>
                <a:cs typeface="Heebo Light" pitchFamily="34" charset="-120"/>
              </a:rPr>
              <a:t>Scheduler:</a:t>
            </a:r>
            <a:endParaRPr lang="en-US" sz="1500" dirty="0"/>
          </a:p>
        </p:txBody>
      </p:sp>
      <p:sp>
        <p:nvSpPr>
          <p:cNvPr id="15" name="Text 13"/>
          <p:cNvSpPr/>
          <p:nvPr/>
        </p:nvSpPr>
        <p:spPr>
          <a:xfrm>
            <a:off x="7511772" y="3456980"/>
            <a:ext cx="6124456" cy="285274"/>
          </a:xfrm>
          <a:prstGeom prst="rect">
            <a:avLst/>
          </a:prstGeom>
          <a:noFill/>
          <a:ln/>
        </p:spPr>
        <p:txBody>
          <a:bodyPr wrap="none" lIns="0" tIns="0" rIns="0" bIns="0" rtlCol="0" anchor="t"/>
          <a:lstStyle/>
          <a:p>
            <a:pPr marL="0" indent="0" algn="l">
              <a:lnSpc>
                <a:spcPts val="2200"/>
              </a:lnSpc>
              <a:buNone/>
            </a:pPr>
            <a:r>
              <a:rPr lang="en-US" sz="1500" dirty="0">
                <a:solidFill>
                  <a:srgbClr val="DCD7E5"/>
                </a:solidFill>
                <a:latin typeface="Heebo Light" pitchFamily="34" charset="0"/>
                <a:ea typeface="Heebo Light" pitchFamily="34" charset="-122"/>
                <a:cs typeface="Heebo Light" pitchFamily="34" charset="-120"/>
              </a:rPr>
              <a:t>Cosine</a:t>
            </a:r>
            <a:endParaRPr lang="en-US" sz="1500" dirty="0"/>
          </a:p>
        </p:txBody>
      </p:sp>
      <p:sp>
        <p:nvSpPr>
          <p:cNvPr id="16" name="Shape 14"/>
          <p:cNvSpPr/>
          <p:nvPr/>
        </p:nvSpPr>
        <p:spPr>
          <a:xfrm>
            <a:off x="801410" y="3848100"/>
            <a:ext cx="13027581" cy="496967"/>
          </a:xfrm>
          <a:prstGeom prst="rect">
            <a:avLst/>
          </a:prstGeom>
          <a:solidFill>
            <a:srgbClr val="FFFFFF">
              <a:alpha val="4000"/>
            </a:srgbClr>
          </a:solidFill>
          <a:ln/>
        </p:spPr>
        <p:txBody>
          <a:bodyPr/>
          <a:lstStyle/>
          <a:p>
            <a:endParaRPr lang="en-IN"/>
          </a:p>
        </p:txBody>
      </p:sp>
      <p:sp>
        <p:nvSpPr>
          <p:cNvPr id="17" name="Text 15"/>
          <p:cNvSpPr/>
          <p:nvPr/>
        </p:nvSpPr>
        <p:spPr>
          <a:xfrm>
            <a:off x="994172" y="3953947"/>
            <a:ext cx="6124456" cy="285274"/>
          </a:xfrm>
          <a:prstGeom prst="rect">
            <a:avLst/>
          </a:prstGeom>
          <a:noFill/>
          <a:ln/>
        </p:spPr>
        <p:txBody>
          <a:bodyPr wrap="none" lIns="0" tIns="0" rIns="0" bIns="0" rtlCol="0" anchor="t"/>
          <a:lstStyle/>
          <a:p>
            <a:pPr marL="0" indent="0" algn="l">
              <a:lnSpc>
                <a:spcPts val="2200"/>
              </a:lnSpc>
              <a:buNone/>
            </a:pPr>
            <a:r>
              <a:rPr lang="en-US" sz="1500" dirty="0">
                <a:solidFill>
                  <a:srgbClr val="DCD7E5"/>
                </a:solidFill>
                <a:latin typeface="Heebo Light" pitchFamily="34" charset="0"/>
                <a:ea typeface="Heebo Light" pitchFamily="34" charset="-122"/>
                <a:cs typeface="Heebo Light" pitchFamily="34" charset="-120"/>
              </a:rPr>
              <a:t>Warmup Steps:</a:t>
            </a:r>
            <a:endParaRPr lang="en-US" sz="1500" dirty="0"/>
          </a:p>
        </p:txBody>
      </p:sp>
      <p:sp>
        <p:nvSpPr>
          <p:cNvPr id="18" name="Text 16"/>
          <p:cNvSpPr/>
          <p:nvPr/>
        </p:nvSpPr>
        <p:spPr>
          <a:xfrm>
            <a:off x="7511772" y="3953947"/>
            <a:ext cx="6124456" cy="285274"/>
          </a:xfrm>
          <a:prstGeom prst="rect">
            <a:avLst/>
          </a:prstGeom>
          <a:noFill/>
          <a:ln/>
        </p:spPr>
        <p:txBody>
          <a:bodyPr wrap="none" lIns="0" tIns="0" rIns="0" bIns="0" rtlCol="0" anchor="t"/>
          <a:lstStyle/>
          <a:p>
            <a:pPr marL="0" indent="0" algn="l">
              <a:lnSpc>
                <a:spcPts val="2200"/>
              </a:lnSpc>
              <a:buNone/>
            </a:pPr>
            <a:r>
              <a:rPr lang="en-US" sz="1500" dirty="0">
                <a:solidFill>
                  <a:srgbClr val="DCD7E5"/>
                </a:solidFill>
                <a:latin typeface="Heebo Light" pitchFamily="34" charset="0"/>
                <a:ea typeface="Heebo Light" pitchFamily="34" charset="-122"/>
                <a:cs typeface="Heebo Light" pitchFamily="34" charset="-120"/>
              </a:rPr>
              <a:t>410</a:t>
            </a:r>
            <a:endParaRPr lang="en-US" sz="1500" dirty="0"/>
          </a:p>
        </p:txBody>
      </p:sp>
      <p:sp>
        <p:nvSpPr>
          <p:cNvPr id="19" name="Shape 17"/>
          <p:cNvSpPr/>
          <p:nvPr/>
        </p:nvSpPr>
        <p:spPr>
          <a:xfrm>
            <a:off x="801410" y="4345067"/>
            <a:ext cx="13027581" cy="496967"/>
          </a:xfrm>
          <a:prstGeom prst="rect">
            <a:avLst/>
          </a:prstGeom>
          <a:solidFill>
            <a:srgbClr val="000000">
              <a:alpha val="4000"/>
            </a:srgbClr>
          </a:solidFill>
          <a:ln/>
        </p:spPr>
        <p:txBody>
          <a:bodyPr/>
          <a:lstStyle/>
          <a:p>
            <a:endParaRPr lang="en-IN"/>
          </a:p>
        </p:txBody>
      </p:sp>
      <p:sp>
        <p:nvSpPr>
          <p:cNvPr id="20" name="Text 18"/>
          <p:cNvSpPr/>
          <p:nvPr/>
        </p:nvSpPr>
        <p:spPr>
          <a:xfrm>
            <a:off x="994172" y="4450913"/>
            <a:ext cx="6124456" cy="285274"/>
          </a:xfrm>
          <a:prstGeom prst="rect">
            <a:avLst/>
          </a:prstGeom>
          <a:noFill/>
          <a:ln/>
        </p:spPr>
        <p:txBody>
          <a:bodyPr wrap="none" lIns="0" tIns="0" rIns="0" bIns="0" rtlCol="0" anchor="t"/>
          <a:lstStyle/>
          <a:p>
            <a:pPr marL="0" indent="0" algn="l">
              <a:lnSpc>
                <a:spcPts val="2200"/>
              </a:lnSpc>
              <a:buNone/>
            </a:pPr>
            <a:r>
              <a:rPr lang="en-US" sz="1500" dirty="0">
                <a:solidFill>
                  <a:srgbClr val="DCD7E5"/>
                </a:solidFill>
                <a:latin typeface="Heebo Light" pitchFamily="34" charset="0"/>
                <a:ea typeface="Heebo Light" pitchFamily="34" charset="-122"/>
                <a:cs typeface="Heebo Light" pitchFamily="34" charset="-120"/>
              </a:rPr>
              <a:t>Batch Size:</a:t>
            </a:r>
            <a:endParaRPr lang="en-US" sz="1500" dirty="0"/>
          </a:p>
        </p:txBody>
      </p:sp>
      <p:sp>
        <p:nvSpPr>
          <p:cNvPr id="21" name="Text 19"/>
          <p:cNvSpPr/>
          <p:nvPr/>
        </p:nvSpPr>
        <p:spPr>
          <a:xfrm>
            <a:off x="7511772" y="4450913"/>
            <a:ext cx="6124456" cy="285274"/>
          </a:xfrm>
          <a:prstGeom prst="rect">
            <a:avLst/>
          </a:prstGeom>
          <a:noFill/>
          <a:ln/>
        </p:spPr>
        <p:txBody>
          <a:bodyPr wrap="none" lIns="0" tIns="0" rIns="0" bIns="0" rtlCol="0" anchor="t"/>
          <a:lstStyle/>
          <a:p>
            <a:pPr marL="0" indent="0" algn="l">
              <a:lnSpc>
                <a:spcPts val="2200"/>
              </a:lnSpc>
              <a:buNone/>
            </a:pPr>
            <a:r>
              <a:rPr lang="en-US" sz="1500" dirty="0">
                <a:solidFill>
                  <a:srgbClr val="DCD7E5"/>
                </a:solidFill>
                <a:latin typeface="Heebo Light" pitchFamily="34" charset="0"/>
                <a:ea typeface="Heebo Light" pitchFamily="34" charset="-122"/>
                <a:cs typeface="Heebo Light" pitchFamily="34" charset="-120"/>
              </a:rPr>
              <a:t>8</a:t>
            </a:r>
            <a:endParaRPr lang="en-US" sz="1500" dirty="0"/>
          </a:p>
        </p:txBody>
      </p:sp>
      <p:sp>
        <p:nvSpPr>
          <p:cNvPr id="22" name="Shape 20"/>
          <p:cNvSpPr/>
          <p:nvPr/>
        </p:nvSpPr>
        <p:spPr>
          <a:xfrm>
            <a:off x="801410" y="4842034"/>
            <a:ext cx="13027581" cy="496967"/>
          </a:xfrm>
          <a:prstGeom prst="rect">
            <a:avLst/>
          </a:prstGeom>
          <a:solidFill>
            <a:srgbClr val="FFFFFF">
              <a:alpha val="4000"/>
            </a:srgbClr>
          </a:solidFill>
          <a:ln/>
        </p:spPr>
        <p:txBody>
          <a:bodyPr/>
          <a:lstStyle/>
          <a:p>
            <a:endParaRPr lang="en-IN"/>
          </a:p>
        </p:txBody>
      </p:sp>
      <p:sp>
        <p:nvSpPr>
          <p:cNvPr id="23" name="Text 21"/>
          <p:cNvSpPr/>
          <p:nvPr/>
        </p:nvSpPr>
        <p:spPr>
          <a:xfrm>
            <a:off x="994172" y="4947880"/>
            <a:ext cx="6124456" cy="285274"/>
          </a:xfrm>
          <a:prstGeom prst="rect">
            <a:avLst/>
          </a:prstGeom>
          <a:noFill/>
          <a:ln/>
        </p:spPr>
        <p:txBody>
          <a:bodyPr wrap="none" lIns="0" tIns="0" rIns="0" bIns="0" rtlCol="0" anchor="t"/>
          <a:lstStyle/>
          <a:p>
            <a:pPr marL="0" indent="0" algn="l">
              <a:lnSpc>
                <a:spcPts val="2200"/>
              </a:lnSpc>
              <a:buNone/>
            </a:pPr>
            <a:r>
              <a:rPr lang="en-US" sz="1500" dirty="0">
                <a:solidFill>
                  <a:srgbClr val="DCD7E5"/>
                </a:solidFill>
                <a:latin typeface="Heebo Light" pitchFamily="34" charset="0"/>
                <a:ea typeface="Heebo Light" pitchFamily="34" charset="-122"/>
                <a:cs typeface="Heebo Light" pitchFamily="34" charset="-120"/>
              </a:rPr>
              <a:t>Gradient Accumulation:</a:t>
            </a:r>
            <a:endParaRPr lang="en-US" sz="1500" dirty="0"/>
          </a:p>
        </p:txBody>
      </p:sp>
      <p:sp>
        <p:nvSpPr>
          <p:cNvPr id="24" name="Text 22"/>
          <p:cNvSpPr/>
          <p:nvPr/>
        </p:nvSpPr>
        <p:spPr>
          <a:xfrm>
            <a:off x="7511772" y="4947880"/>
            <a:ext cx="6124456" cy="285274"/>
          </a:xfrm>
          <a:prstGeom prst="rect">
            <a:avLst/>
          </a:prstGeom>
          <a:noFill/>
          <a:ln/>
        </p:spPr>
        <p:txBody>
          <a:bodyPr wrap="none" lIns="0" tIns="0" rIns="0" bIns="0" rtlCol="0" anchor="t"/>
          <a:lstStyle/>
          <a:p>
            <a:pPr marL="0" indent="0" algn="l">
              <a:lnSpc>
                <a:spcPts val="2200"/>
              </a:lnSpc>
              <a:buNone/>
            </a:pPr>
            <a:r>
              <a:rPr lang="en-US" sz="1500" dirty="0">
                <a:solidFill>
                  <a:srgbClr val="DCD7E5"/>
                </a:solidFill>
                <a:latin typeface="Heebo Light" pitchFamily="34" charset="0"/>
                <a:ea typeface="Heebo Light" pitchFamily="34" charset="-122"/>
                <a:cs typeface="Heebo Light" pitchFamily="34" charset="-120"/>
              </a:rPr>
              <a:t>2</a:t>
            </a:r>
            <a:endParaRPr lang="en-US" sz="1500" dirty="0"/>
          </a:p>
        </p:txBody>
      </p:sp>
      <p:sp>
        <p:nvSpPr>
          <p:cNvPr id="25" name="Shape 23"/>
          <p:cNvSpPr/>
          <p:nvPr/>
        </p:nvSpPr>
        <p:spPr>
          <a:xfrm>
            <a:off x="801410" y="5339001"/>
            <a:ext cx="13027581" cy="496967"/>
          </a:xfrm>
          <a:prstGeom prst="rect">
            <a:avLst/>
          </a:prstGeom>
          <a:solidFill>
            <a:srgbClr val="000000">
              <a:alpha val="4000"/>
            </a:srgbClr>
          </a:solidFill>
          <a:ln/>
        </p:spPr>
        <p:txBody>
          <a:bodyPr/>
          <a:lstStyle/>
          <a:p>
            <a:endParaRPr lang="en-IN"/>
          </a:p>
        </p:txBody>
      </p:sp>
      <p:sp>
        <p:nvSpPr>
          <p:cNvPr id="26" name="Text 24"/>
          <p:cNvSpPr/>
          <p:nvPr/>
        </p:nvSpPr>
        <p:spPr>
          <a:xfrm>
            <a:off x="994172" y="5444847"/>
            <a:ext cx="6124456" cy="285274"/>
          </a:xfrm>
          <a:prstGeom prst="rect">
            <a:avLst/>
          </a:prstGeom>
          <a:noFill/>
          <a:ln/>
        </p:spPr>
        <p:txBody>
          <a:bodyPr wrap="none" lIns="0" tIns="0" rIns="0" bIns="0" rtlCol="0" anchor="t"/>
          <a:lstStyle/>
          <a:p>
            <a:pPr marL="0" indent="0" algn="l">
              <a:lnSpc>
                <a:spcPts val="2200"/>
              </a:lnSpc>
              <a:buNone/>
            </a:pPr>
            <a:r>
              <a:rPr lang="en-US" sz="1500" dirty="0">
                <a:solidFill>
                  <a:srgbClr val="DCD7E5"/>
                </a:solidFill>
                <a:latin typeface="Heebo Light" pitchFamily="34" charset="0"/>
                <a:ea typeface="Heebo Light" pitchFamily="34" charset="-122"/>
                <a:cs typeface="Heebo Light" pitchFamily="34" charset="-120"/>
              </a:rPr>
              <a:t>Effective Batch Size:</a:t>
            </a:r>
            <a:endParaRPr lang="en-US" sz="1500" dirty="0"/>
          </a:p>
        </p:txBody>
      </p:sp>
      <p:sp>
        <p:nvSpPr>
          <p:cNvPr id="27" name="Text 25"/>
          <p:cNvSpPr/>
          <p:nvPr/>
        </p:nvSpPr>
        <p:spPr>
          <a:xfrm>
            <a:off x="7511772" y="5444847"/>
            <a:ext cx="6124456" cy="285274"/>
          </a:xfrm>
          <a:prstGeom prst="rect">
            <a:avLst/>
          </a:prstGeom>
          <a:noFill/>
          <a:ln/>
        </p:spPr>
        <p:txBody>
          <a:bodyPr wrap="none" lIns="0" tIns="0" rIns="0" bIns="0" rtlCol="0" anchor="t"/>
          <a:lstStyle/>
          <a:p>
            <a:pPr marL="0" indent="0" algn="l">
              <a:lnSpc>
                <a:spcPts val="2200"/>
              </a:lnSpc>
              <a:buNone/>
            </a:pPr>
            <a:r>
              <a:rPr lang="en-US" sz="1500" dirty="0">
                <a:solidFill>
                  <a:srgbClr val="DCD7E5"/>
                </a:solidFill>
                <a:latin typeface="Heebo Light" pitchFamily="34" charset="0"/>
                <a:ea typeface="Heebo Light" pitchFamily="34" charset="-122"/>
                <a:cs typeface="Heebo Light" pitchFamily="34" charset="-120"/>
              </a:rPr>
              <a:t>16</a:t>
            </a:r>
            <a:endParaRPr lang="en-US" sz="1500" dirty="0"/>
          </a:p>
        </p:txBody>
      </p:sp>
      <p:sp>
        <p:nvSpPr>
          <p:cNvPr id="28" name="Shape 26"/>
          <p:cNvSpPr/>
          <p:nvPr/>
        </p:nvSpPr>
        <p:spPr>
          <a:xfrm>
            <a:off x="801410" y="5835967"/>
            <a:ext cx="13027581" cy="496967"/>
          </a:xfrm>
          <a:prstGeom prst="rect">
            <a:avLst/>
          </a:prstGeom>
          <a:solidFill>
            <a:srgbClr val="FFFFFF">
              <a:alpha val="4000"/>
            </a:srgbClr>
          </a:solidFill>
          <a:ln/>
        </p:spPr>
        <p:txBody>
          <a:bodyPr/>
          <a:lstStyle/>
          <a:p>
            <a:endParaRPr lang="en-IN"/>
          </a:p>
        </p:txBody>
      </p:sp>
      <p:sp>
        <p:nvSpPr>
          <p:cNvPr id="29" name="Text 27"/>
          <p:cNvSpPr/>
          <p:nvPr/>
        </p:nvSpPr>
        <p:spPr>
          <a:xfrm>
            <a:off x="994172" y="5941814"/>
            <a:ext cx="6124456" cy="285274"/>
          </a:xfrm>
          <a:prstGeom prst="rect">
            <a:avLst/>
          </a:prstGeom>
          <a:noFill/>
          <a:ln/>
        </p:spPr>
        <p:txBody>
          <a:bodyPr wrap="none" lIns="0" tIns="0" rIns="0" bIns="0" rtlCol="0" anchor="t"/>
          <a:lstStyle/>
          <a:p>
            <a:pPr marL="0" indent="0" algn="l">
              <a:lnSpc>
                <a:spcPts val="2200"/>
              </a:lnSpc>
              <a:buNone/>
            </a:pPr>
            <a:r>
              <a:rPr lang="en-US" sz="1500" dirty="0">
                <a:solidFill>
                  <a:srgbClr val="DCD7E5"/>
                </a:solidFill>
                <a:latin typeface="Heebo Light" pitchFamily="34" charset="0"/>
                <a:ea typeface="Heebo Light" pitchFamily="34" charset="-122"/>
                <a:cs typeface="Heebo Light" pitchFamily="34" charset="-120"/>
              </a:rPr>
              <a:t>Mixed Precision:</a:t>
            </a:r>
            <a:endParaRPr lang="en-US" sz="1500" dirty="0"/>
          </a:p>
        </p:txBody>
      </p:sp>
      <p:sp>
        <p:nvSpPr>
          <p:cNvPr id="30" name="Text 28"/>
          <p:cNvSpPr/>
          <p:nvPr/>
        </p:nvSpPr>
        <p:spPr>
          <a:xfrm>
            <a:off x="7511772" y="5941814"/>
            <a:ext cx="6124456" cy="285274"/>
          </a:xfrm>
          <a:prstGeom prst="rect">
            <a:avLst/>
          </a:prstGeom>
          <a:noFill/>
          <a:ln/>
        </p:spPr>
        <p:txBody>
          <a:bodyPr wrap="none" lIns="0" tIns="0" rIns="0" bIns="0" rtlCol="0" anchor="t"/>
          <a:lstStyle/>
          <a:p>
            <a:pPr marL="0" indent="0" algn="l">
              <a:lnSpc>
                <a:spcPts val="2200"/>
              </a:lnSpc>
              <a:buNone/>
            </a:pPr>
            <a:r>
              <a:rPr lang="en-US" sz="1500" dirty="0">
                <a:solidFill>
                  <a:srgbClr val="DCD7E5"/>
                </a:solidFill>
                <a:latin typeface="Heebo Light" pitchFamily="34" charset="0"/>
                <a:ea typeface="Heebo Light" pitchFamily="34" charset="-122"/>
                <a:cs typeface="Heebo Light" pitchFamily="34" charset="-120"/>
              </a:rPr>
              <a:t>FP16 enabled</a:t>
            </a:r>
            <a:endParaRPr lang="en-US" sz="1500" dirty="0"/>
          </a:p>
        </p:txBody>
      </p:sp>
      <p:sp>
        <p:nvSpPr>
          <p:cNvPr id="31" name="Shape 29"/>
          <p:cNvSpPr/>
          <p:nvPr/>
        </p:nvSpPr>
        <p:spPr>
          <a:xfrm>
            <a:off x="801410" y="6332934"/>
            <a:ext cx="13027581" cy="496967"/>
          </a:xfrm>
          <a:prstGeom prst="rect">
            <a:avLst/>
          </a:prstGeom>
          <a:solidFill>
            <a:srgbClr val="000000">
              <a:alpha val="4000"/>
            </a:srgbClr>
          </a:solidFill>
          <a:ln/>
        </p:spPr>
        <p:txBody>
          <a:bodyPr/>
          <a:lstStyle/>
          <a:p>
            <a:endParaRPr lang="en-IN"/>
          </a:p>
        </p:txBody>
      </p:sp>
      <p:sp>
        <p:nvSpPr>
          <p:cNvPr id="32" name="Text 30"/>
          <p:cNvSpPr/>
          <p:nvPr/>
        </p:nvSpPr>
        <p:spPr>
          <a:xfrm>
            <a:off x="994172" y="6438781"/>
            <a:ext cx="6124456" cy="285274"/>
          </a:xfrm>
          <a:prstGeom prst="rect">
            <a:avLst/>
          </a:prstGeom>
          <a:noFill/>
          <a:ln/>
        </p:spPr>
        <p:txBody>
          <a:bodyPr wrap="none" lIns="0" tIns="0" rIns="0" bIns="0" rtlCol="0" anchor="t"/>
          <a:lstStyle/>
          <a:p>
            <a:pPr marL="0" indent="0" algn="l">
              <a:lnSpc>
                <a:spcPts val="2200"/>
              </a:lnSpc>
              <a:buNone/>
            </a:pPr>
            <a:r>
              <a:rPr lang="en-US" sz="1500" dirty="0">
                <a:solidFill>
                  <a:srgbClr val="DCD7E5"/>
                </a:solidFill>
                <a:latin typeface="Heebo Light" pitchFamily="34" charset="0"/>
                <a:ea typeface="Heebo Light" pitchFamily="34" charset="-122"/>
                <a:cs typeface="Heebo Light" pitchFamily="34" charset="-120"/>
              </a:rPr>
              <a:t>GPU:</a:t>
            </a:r>
            <a:endParaRPr lang="en-US" sz="1500" dirty="0"/>
          </a:p>
        </p:txBody>
      </p:sp>
      <p:sp>
        <p:nvSpPr>
          <p:cNvPr id="33" name="Text 31"/>
          <p:cNvSpPr/>
          <p:nvPr/>
        </p:nvSpPr>
        <p:spPr>
          <a:xfrm>
            <a:off x="7511772" y="6438781"/>
            <a:ext cx="6124456" cy="285274"/>
          </a:xfrm>
          <a:prstGeom prst="rect">
            <a:avLst/>
          </a:prstGeom>
          <a:noFill/>
          <a:ln/>
        </p:spPr>
        <p:txBody>
          <a:bodyPr wrap="none" lIns="0" tIns="0" rIns="0" bIns="0" rtlCol="0" anchor="t"/>
          <a:lstStyle/>
          <a:p>
            <a:pPr marL="0" indent="0" algn="l">
              <a:lnSpc>
                <a:spcPts val="2200"/>
              </a:lnSpc>
              <a:buNone/>
            </a:pPr>
            <a:r>
              <a:rPr lang="en-US" sz="1500" dirty="0">
                <a:solidFill>
                  <a:srgbClr val="DCD7E5"/>
                </a:solidFill>
                <a:latin typeface="Heebo Light" pitchFamily="34" charset="0"/>
                <a:ea typeface="Heebo Light" pitchFamily="34" charset="-122"/>
                <a:cs typeface="Heebo Light" pitchFamily="34" charset="-120"/>
              </a:rPr>
              <a:t>NVIDIA RTX 4060 (8GB)</a:t>
            </a:r>
            <a:endParaRPr lang="en-US" sz="1500" dirty="0"/>
          </a:p>
        </p:txBody>
      </p:sp>
      <p:sp>
        <p:nvSpPr>
          <p:cNvPr id="34" name="Text 32"/>
          <p:cNvSpPr/>
          <p:nvPr/>
        </p:nvSpPr>
        <p:spPr>
          <a:xfrm>
            <a:off x="793790" y="7021830"/>
            <a:ext cx="13042821" cy="285274"/>
          </a:xfrm>
          <a:prstGeom prst="rect">
            <a:avLst/>
          </a:prstGeom>
          <a:noFill/>
          <a:ln/>
        </p:spPr>
        <p:txBody>
          <a:bodyPr wrap="none" lIns="0" tIns="0" rIns="0" bIns="0" rtlCol="0" anchor="t"/>
          <a:lstStyle/>
          <a:p>
            <a:pPr marL="0" indent="0" algn="l">
              <a:lnSpc>
                <a:spcPts val="2200"/>
              </a:lnSpc>
              <a:buNone/>
            </a:pPr>
            <a:r>
              <a:rPr lang="en-US" sz="1500" dirty="0">
                <a:solidFill>
                  <a:srgbClr val="DCD7E5"/>
                </a:solidFill>
                <a:latin typeface="Heebo Light" pitchFamily="34" charset="0"/>
                <a:ea typeface="Heebo Light" pitchFamily="34" charset="-122"/>
                <a:cs typeface="Heebo Light" pitchFamily="34" charset="-120"/>
              </a:rPr>
              <a:t>Configuration chosen to replicate research paper training conditions within local hardware limits.</a:t>
            </a:r>
            <a:endParaRPr lang="en-US" sz="1500" dirty="0"/>
          </a:p>
        </p:txBody>
      </p:sp>
    </p:spTree>
    <p:extLst>
      <p:ext uri="{BB962C8B-B14F-4D97-AF65-F5344CB8AC3E}">
        <p14:creationId xmlns:p14="http://schemas.microsoft.com/office/powerpoint/2010/main" val="38013779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2467689"/>
            <a:ext cx="5670590" cy="708779"/>
          </a:xfrm>
          <a:prstGeom prst="rect">
            <a:avLst/>
          </a:prstGeom>
          <a:noFill/>
          <a:ln/>
        </p:spPr>
        <p:txBody>
          <a:bodyPr wrap="none" lIns="0" tIns="0" rIns="0" bIns="0" rtlCol="0" anchor="t"/>
          <a:lstStyle/>
          <a:p>
            <a:pPr marL="0" indent="0" algn="l">
              <a:lnSpc>
                <a:spcPts val="5550"/>
              </a:lnSpc>
              <a:buNone/>
            </a:pPr>
            <a:r>
              <a:rPr lang="en-US" sz="4450" dirty="0">
                <a:solidFill>
                  <a:srgbClr val="F2F0F4"/>
                </a:solidFill>
                <a:latin typeface="Montserrat" pitchFamily="34" charset="0"/>
                <a:ea typeface="Montserrat" pitchFamily="34" charset="-122"/>
                <a:cs typeface="Montserrat" pitchFamily="34" charset="-120"/>
              </a:rPr>
              <a:t>Key Findings</a:t>
            </a:r>
            <a:endParaRPr lang="en-US" sz="4450" dirty="0"/>
          </a:p>
        </p:txBody>
      </p:sp>
      <p:sp>
        <p:nvSpPr>
          <p:cNvPr id="3" name="Text 1"/>
          <p:cNvSpPr/>
          <p:nvPr/>
        </p:nvSpPr>
        <p:spPr>
          <a:xfrm>
            <a:off x="793790" y="3630097"/>
            <a:ext cx="13042821" cy="213169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DCD7E5"/>
                </a:solidFill>
                <a:latin typeface="Heebo Light" pitchFamily="34" charset="0"/>
                <a:ea typeface="Heebo Light" pitchFamily="34" charset="-122"/>
                <a:cs typeface="Heebo Light" pitchFamily="34" charset="-120"/>
              </a:rPr>
              <a:t>Transformer-based models significantly outperform classical ML approaches</a:t>
            </a:r>
            <a:endParaRPr lang="en-US" sz="1750" dirty="0"/>
          </a:p>
          <a:p>
            <a:pPr marL="342900" indent="-342900" algn="l">
              <a:lnSpc>
                <a:spcPts val="2850"/>
              </a:lnSpc>
              <a:buSzPct val="100000"/>
              <a:buChar char="•"/>
            </a:pPr>
            <a:r>
              <a:rPr lang="en-US" sz="1750" dirty="0">
                <a:solidFill>
                  <a:srgbClr val="DCD7E5"/>
                </a:solidFill>
                <a:latin typeface="Heebo Light" pitchFamily="34" charset="0"/>
                <a:ea typeface="Heebo Light" pitchFamily="34" charset="-122"/>
                <a:cs typeface="Heebo Light" pitchFamily="34" charset="-120"/>
              </a:rPr>
              <a:t>TF-IDF remains strongest classical baseline</a:t>
            </a:r>
            <a:endParaRPr lang="en-US" sz="1750" dirty="0"/>
          </a:p>
          <a:p>
            <a:pPr marL="342900" indent="-342900" algn="l">
              <a:lnSpc>
                <a:spcPts val="2850"/>
              </a:lnSpc>
              <a:buSzPct val="100000"/>
              <a:buChar char="•"/>
            </a:pPr>
            <a:r>
              <a:rPr lang="en-US" sz="1750" dirty="0">
                <a:solidFill>
                  <a:srgbClr val="DCD7E5"/>
                </a:solidFill>
                <a:latin typeface="Heebo Light" pitchFamily="34" charset="0"/>
                <a:ea typeface="Heebo Light" pitchFamily="34" charset="-122"/>
                <a:cs typeface="Heebo Light" pitchFamily="34" charset="-120"/>
              </a:rPr>
              <a:t>Contextual embeddings provide superior semantic understanding</a:t>
            </a:r>
            <a:endParaRPr lang="en-US" sz="1750" dirty="0"/>
          </a:p>
          <a:p>
            <a:pPr marL="342900" indent="-342900" algn="l">
              <a:lnSpc>
                <a:spcPts val="2850"/>
              </a:lnSpc>
              <a:buSzPct val="100000"/>
              <a:buChar char="•"/>
            </a:pPr>
            <a:r>
              <a:rPr lang="en-US" sz="1750" dirty="0">
                <a:solidFill>
                  <a:srgbClr val="DCD7E5"/>
                </a:solidFill>
                <a:latin typeface="Heebo Light" pitchFamily="34" charset="0"/>
                <a:ea typeface="Heebo Light" pitchFamily="34" charset="-122"/>
                <a:cs typeface="Heebo Light" pitchFamily="34" charset="-120"/>
              </a:rPr>
              <a:t>High performance achievable with limited GPU resources</a:t>
            </a:r>
            <a:endParaRPr lang="en-US" sz="1750" dirty="0"/>
          </a:p>
          <a:p>
            <a:pPr marL="342900" indent="-342900" algn="l">
              <a:lnSpc>
                <a:spcPts val="2850"/>
              </a:lnSpc>
              <a:buSzPct val="100000"/>
              <a:buChar char="•"/>
            </a:pPr>
            <a:r>
              <a:rPr lang="en-US" sz="1750" dirty="0">
                <a:solidFill>
                  <a:srgbClr val="DCD7E5"/>
                </a:solidFill>
                <a:latin typeface="Heebo Light" pitchFamily="34" charset="0"/>
                <a:ea typeface="Heebo Light" pitchFamily="34" charset="-122"/>
                <a:cs typeface="Heebo Light" pitchFamily="34" charset="-120"/>
              </a:rPr>
              <a:t>Automated resume screening is practically deployable</a:t>
            </a:r>
            <a:endParaRPr lang="en-US" sz="1750" dirty="0"/>
          </a:p>
        </p:txBody>
      </p:sp>
    </p:spTree>
    <p:extLst>
      <p:ext uri="{BB962C8B-B14F-4D97-AF65-F5344CB8AC3E}">
        <p14:creationId xmlns:p14="http://schemas.microsoft.com/office/powerpoint/2010/main" val="18700890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2467689"/>
            <a:ext cx="5670590" cy="708779"/>
          </a:xfrm>
          <a:prstGeom prst="rect">
            <a:avLst/>
          </a:prstGeom>
          <a:noFill/>
          <a:ln/>
        </p:spPr>
        <p:txBody>
          <a:bodyPr wrap="none" lIns="0" tIns="0" rIns="0" bIns="0" rtlCol="0" anchor="t"/>
          <a:lstStyle/>
          <a:p>
            <a:pPr marL="0" indent="0" algn="l">
              <a:lnSpc>
                <a:spcPts val="5550"/>
              </a:lnSpc>
              <a:buNone/>
            </a:pPr>
            <a:r>
              <a:rPr lang="en-US" sz="4450" dirty="0">
                <a:solidFill>
                  <a:srgbClr val="F2F0F4"/>
                </a:solidFill>
                <a:latin typeface="Montserrat" pitchFamily="34" charset="0"/>
                <a:ea typeface="Montserrat" pitchFamily="34" charset="-122"/>
                <a:cs typeface="Montserrat" pitchFamily="34" charset="-120"/>
              </a:rPr>
              <a:t>Limitations</a:t>
            </a:r>
            <a:endParaRPr lang="en-US" sz="4450" dirty="0"/>
          </a:p>
        </p:txBody>
      </p:sp>
      <p:sp>
        <p:nvSpPr>
          <p:cNvPr id="3" name="Text 1"/>
          <p:cNvSpPr/>
          <p:nvPr/>
        </p:nvSpPr>
        <p:spPr>
          <a:xfrm>
            <a:off x="793790" y="3630097"/>
            <a:ext cx="13042821" cy="213169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DCD7E5"/>
                </a:solidFill>
                <a:latin typeface="Heebo Light" pitchFamily="34" charset="0"/>
                <a:ea typeface="Heebo Light" pitchFamily="34" charset="-122"/>
                <a:cs typeface="Heebo Light" pitchFamily="34" charset="-120"/>
              </a:rPr>
              <a:t>Dataset limited to predefined job categories</a:t>
            </a:r>
            <a:endParaRPr lang="en-US" sz="1750" dirty="0"/>
          </a:p>
          <a:p>
            <a:pPr marL="342900" indent="-342900" algn="l">
              <a:lnSpc>
                <a:spcPts val="2850"/>
              </a:lnSpc>
              <a:buSzPct val="100000"/>
              <a:buChar char="•"/>
            </a:pPr>
            <a:r>
              <a:rPr lang="en-US" sz="1750" dirty="0">
                <a:solidFill>
                  <a:srgbClr val="DCD7E5"/>
                </a:solidFill>
                <a:latin typeface="Heebo Light" pitchFamily="34" charset="0"/>
                <a:ea typeface="Heebo Light" pitchFamily="34" charset="-122"/>
                <a:cs typeface="Heebo Light" pitchFamily="34" charset="-120"/>
              </a:rPr>
              <a:t>Resume formatting variations affect feature extraction</a:t>
            </a:r>
            <a:endParaRPr lang="en-US" sz="1750" dirty="0"/>
          </a:p>
          <a:p>
            <a:pPr marL="342900" indent="-342900" algn="l">
              <a:lnSpc>
                <a:spcPts val="2850"/>
              </a:lnSpc>
              <a:buSzPct val="100000"/>
              <a:buChar char="•"/>
            </a:pPr>
            <a:r>
              <a:rPr lang="en-US" sz="1750" dirty="0">
                <a:solidFill>
                  <a:srgbClr val="DCD7E5"/>
                </a:solidFill>
                <a:latin typeface="Heebo Light" pitchFamily="34" charset="0"/>
                <a:ea typeface="Heebo Light" pitchFamily="34" charset="-122"/>
                <a:cs typeface="Heebo Light" pitchFamily="34" charset="-120"/>
              </a:rPr>
              <a:t>Training performed on single GPU hardware</a:t>
            </a:r>
            <a:endParaRPr lang="en-US" sz="1750" dirty="0"/>
          </a:p>
          <a:p>
            <a:pPr marL="342900" indent="-342900" algn="l">
              <a:lnSpc>
                <a:spcPts val="2850"/>
              </a:lnSpc>
              <a:buSzPct val="100000"/>
              <a:buChar char="•"/>
            </a:pPr>
            <a:r>
              <a:rPr lang="en-US" sz="1750" dirty="0">
                <a:solidFill>
                  <a:srgbClr val="DCD7E5"/>
                </a:solidFill>
                <a:latin typeface="Heebo Light" pitchFamily="34" charset="0"/>
                <a:ea typeface="Heebo Light" pitchFamily="34" charset="-122"/>
                <a:cs typeface="Heebo Light" pitchFamily="34" charset="-120"/>
              </a:rPr>
              <a:t>Some class imbalance present</a:t>
            </a:r>
            <a:endParaRPr lang="en-US" sz="1750" dirty="0"/>
          </a:p>
          <a:p>
            <a:pPr marL="342900" indent="-342900" algn="l">
              <a:lnSpc>
                <a:spcPts val="2850"/>
              </a:lnSpc>
              <a:buSzPct val="100000"/>
              <a:buChar char="•"/>
            </a:pPr>
            <a:r>
              <a:rPr lang="en-US" sz="1750" dirty="0">
                <a:solidFill>
                  <a:srgbClr val="DCD7E5"/>
                </a:solidFill>
                <a:latin typeface="Heebo Light" pitchFamily="34" charset="0"/>
                <a:ea typeface="Heebo Light" pitchFamily="34" charset="-122"/>
                <a:cs typeface="Heebo Light" pitchFamily="34" charset="-120"/>
              </a:rPr>
              <a:t>No cross-domain generalization testing</a:t>
            </a:r>
            <a:endParaRPr lang="en-US" sz="1750" dirty="0"/>
          </a:p>
        </p:txBody>
      </p:sp>
    </p:spTree>
    <p:extLst>
      <p:ext uri="{BB962C8B-B14F-4D97-AF65-F5344CB8AC3E}">
        <p14:creationId xmlns:p14="http://schemas.microsoft.com/office/powerpoint/2010/main" val="35578457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2246590"/>
            <a:ext cx="5670590" cy="708779"/>
          </a:xfrm>
          <a:prstGeom prst="rect">
            <a:avLst/>
          </a:prstGeom>
          <a:noFill/>
          <a:ln/>
        </p:spPr>
        <p:txBody>
          <a:bodyPr wrap="none" lIns="0" tIns="0" rIns="0" bIns="0" rtlCol="0" anchor="t"/>
          <a:lstStyle/>
          <a:p>
            <a:pPr marL="0" indent="0" algn="l">
              <a:lnSpc>
                <a:spcPts val="5550"/>
              </a:lnSpc>
              <a:buNone/>
            </a:pPr>
            <a:r>
              <a:rPr lang="en-US" sz="4450" dirty="0">
                <a:solidFill>
                  <a:srgbClr val="F2F0F4"/>
                </a:solidFill>
                <a:latin typeface="Montserrat" pitchFamily="34" charset="0"/>
                <a:ea typeface="Montserrat" pitchFamily="34" charset="-122"/>
                <a:cs typeface="Montserrat" pitchFamily="34" charset="-120"/>
              </a:rPr>
              <a:t>Future Work</a:t>
            </a:r>
            <a:endParaRPr lang="en-US" sz="4450" dirty="0"/>
          </a:p>
        </p:txBody>
      </p:sp>
      <p:sp>
        <p:nvSpPr>
          <p:cNvPr id="3" name="Text 1"/>
          <p:cNvSpPr/>
          <p:nvPr/>
        </p:nvSpPr>
        <p:spPr>
          <a:xfrm>
            <a:off x="793790" y="3408998"/>
            <a:ext cx="13042821" cy="2573893"/>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DCD7E5"/>
                </a:solidFill>
                <a:latin typeface="Heebo Light" pitchFamily="34" charset="0"/>
                <a:ea typeface="Heebo Light" pitchFamily="34" charset="-122"/>
                <a:cs typeface="Heebo Light" pitchFamily="34" charset="-120"/>
              </a:rPr>
              <a:t>Evaluate advanced transformer models (RoBERTa, DeBERTa)</a:t>
            </a:r>
            <a:endParaRPr lang="en-US" sz="1750" dirty="0"/>
          </a:p>
          <a:p>
            <a:pPr marL="342900" indent="-342900" algn="l">
              <a:lnSpc>
                <a:spcPts val="2850"/>
              </a:lnSpc>
              <a:buSzPct val="100000"/>
              <a:buChar char="•"/>
            </a:pPr>
            <a:r>
              <a:rPr lang="en-US" sz="1750" dirty="0">
                <a:solidFill>
                  <a:srgbClr val="DCD7E5"/>
                </a:solidFill>
                <a:latin typeface="Heebo Light" pitchFamily="34" charset="0"/>
                <a:ea typeface="Heebo Light" pitchFamily="34" charset="-122"/>
                <a:cs typeface="Heebo Light" pitchFamily="34" charset="-120"/>
              </a:rPr>
              <a:t>Perform cross-dataset generalization testing</a:t>
            </a:r>
            <a:endParaRPr lang="en-US" sz="1750" dirty="0"/>
          </a:p>
          <a:p>
            <a:pPr marL="342900" indent="-342900" algn="l">
              <a:lnSpc>
                <a:spcPts val="2850"/>
              </a:lnSpc>
              <a:buSzPct val="100000"/>
              <a:buChar char="•"/>
            </a:pPr>
            <a:r>
              <a:rPr lang="en-US" sz="1750" dirty="0">
                <a:solidFill>
                  <a:srgbClr val="DCD7E5"/>
                </a:solidFill>
                <a:latin typeface="Heebo Light" pitchFamily="34" charset="0"/>
                <a:ea typeface="Heebo Light" pitchFamily="34" charset="-122"/>
                <a:cs typeface="Heebo Light" pitchFamily="34" charset="-120"/>
              </a:rPr>
              <a:t>Implement real-time resume screening system</a:t>
            </a:r>
            <a:endParaRPr lang="en-US" sz="1750" dirty="0"/>
          </a:p>
          <a:p>
            <a:pPr marL="342900" indent="-342900" algn="l">
              <a:lnSpc>
                <a:spcPts val="2850"/>
              </a:lnSpc>
              <a:buSzPct val="100000"/>
              <a:buChar char="•"/>
            </a:pPr>
            <a:r>
              <a:rPr lang="en-US" sz="1750" dirty="0">
                <a:solidFill>
                  <a:srgbClr val="DCD7E5"/>
                </a:solidFill>
                <a:latin typeface="Heebo Light" pitchFamily="34" charset="0"/>
                <a:ea typeface="Heebo Light" pitchFamily="34" charset="-122"/>
                <a:cs typeface="Heebo Light" pitchFamily="34" charset="-120"/>
              </a:rPr>
              <a:t>Apply data augmentation techniques</a:t>
            </a:r>
            <a:endParaRPr lang="en-US" sz="1750" dirty="0"/>
          </a:p>
          <a:p>
            <a:pPr marL="342900" indent="-342900" algn="l">
              <a:lnSpc>
                <a:spcPts val="2850"/>
              </a:lnSpc>
              <a:buSzPct val="100000"/>
              <a:buChar char="•"/>
            </a:pPr>
            <a:r>
              <a:rPr lang="en-US" sz="1750" dirty="0">
                <a:solidFill>
                  <a:srgbClr val="DCD7E5"/>
                </a:solidFill>
                <a:latin typeface="Heebo Light" pitchFamily="34" charset="0"/>
                <a:ea typeface="Heebo Light" pitchFamily="34" charset="-122"/>
                <a:cs typeface="Heebo Light" pitchFamily="34" charset="-120"/>
              </a:rPr>
              <a:t>Explore multilingual resume classification</a:t>
            </a:r>
            <a:endParaRPr lang="en-US" sz="1750" dirty="0"/>
          </a:p>
          <a:p>
            <a:pPr marL="342900" indent="-342900" algn="l">
              <a:lnSpc>
                <a:spcPts val="2850"/>
              </a:lnSpc>
              <a:buSzPct val="100000"/>
              <a:buChar char="•"/>
            </a:pPr>
            <a:r>
              <a:rPr lang="en-US" sz="1750" dirty="0">
                <a:solidFill>
                  <a:srgbClr val="DCD7E5"/>
                </a:solidFill>
                <a:latin typeface="Heebo Light" pitchFamily="34" charset="0"/>
                <a:ea typeface="Heebo Light" pitchFamily="34" charset="-122"/>
                <a:cs typeface="Heebo Light" pitchFamily="34" charset="-120"/>
              </a:rPr>
              <a:t>Improve minority class prediction performance</a:t>
            </a:r>
            <a:endParaRPr lang="en-US" sz="1750" dirty="0"/>
          </a:p>
        </p:txBody>
      </p:sp>
    </p:spTree>
    <p:extLst>
      <p:ext uri="{BB962C8B-B14F-4D97-AF65-F5344CB8AC3E}">
        <p14:creationId xmlns:p14="http://schemas.microsoft.com/office/powerpoint/2010/main" val="12640281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1447086"/>
            <a:ext cx="8616910" cy="708779"/>
          </a:xfrm>
          <a:prstGeom prst="rect">
            <a:avLst/>
          </a:prstGeom>
          <a:noFill/>
          <a:ln/>
        </p:spPr>
        <p:txBody>
          <a:bodyPr wrap="none" lIns="0" tIns="0" rIns="0" bIns="0" rtlCol="0" anchor="t"/>
          <a:lstStyle/>
          <a:p>
            <a:pPr marL="0" indent="0" algn="l">
              <a:lnSpc>
                <a:spcPts val="5550"/>
              </a:lnSpc>
              <a:buNone/>
            </a:pPr>
            <a:r>
              <a:rPr lang="en-US" sz="4450" dirty="0">
                <a:solidFill>
                  <a:srgbClr val="F2F0F4"/>
                </a:solidFill>
                <a:latin typeface="Montserrat" pitchFamily="34" charset="0"/>
                <a:ea typeface="Montserrat" pitchFamily="34" charset="-122"/>
                <a:cs typeface="Montserrat" pitchFamily="34" charset="-120"/>
              </a:rPr>
              <a:t>Reproducibility and Resources</a:t>
            </a:r>
            <a:endParaRPr lang="en-US" sz="4450" dirty="0"/>
          </a:p>
        </p:txBody>
      </p:sp>
      <p:sp>
        <p:nvSpPr>
          <p:cNvPr id="3" name="Text 1"/>
          <p:cNvSpPr/>
          <p:nvPr/>
        </p:nvSpPr>
        <p:spPr>
          <a:xfrm>
            <a:off x="793790" y="2609493"/>
            <a:ext cx="13042821" cy="725805"/>
          </a:xfrm>
          <a:prstGeom prst="rect">
            <a:avLst/>
          </a:prstGeom>
          <a:noFill/>
          <a:ln/>
        </p:spPr>
        <p:txBody>
          <a:bodyPr wrap="square" lIns="0" tIns="0" rIns="0" bIns="0" rtlCol="0" anchor="t"/>
          <a:lstStyle/>
          <a:p>
            <a:pPr marL="0" indent="0" algn="l">
              <a:lnSpc>
                <a:spcPts val="2850"/>
              </a:lnSpc>
              <a:buNone/>
            </a:pPr>
            <a:r>
              <a:rPr lang="en-US" sz="1750" dirty="0">
                <a:solidFill>
                  <a:srgbClr val="DCD7E5"/>
                </a:solidFill>
                <a:latin typeface="Heebo Light" pitchFamily="34" charset="0"/>
                <a:ea typeface="Heebo Light" pitchFamily="34" charset="-122"/>
                <a:cs typeface="Heebo Light" pitchFamily="34" charset="-120"/>
              </a:rPr>
              <a:t>This project adheres to rigorous standards for reproducibility and transparency. The key resources and methodologies used are detailed below:</a:t>
            </a:r>
            <a:endParaRPr lang="en-US" sz="1750" dirty="0"/>
          </a:p>
        </p:txBody>
      </p:sp>
      <p:sp>
        <p:nvSpPr>
          <p:cNvPr id="4" name="Text 2"/>
          <p:cNvSpPr/>
          <p:nvPr/>
        </p:nvSpPr>
        <p:spPr>
          <a:xfrm>
            <a:off x="793790" y="3590449"/>
            <a:ext cx="13042821" cy="2573893"/>
          </a:xfrm>
          <a:prstGeom prst="rect">
            <a:avLst/>
          </a:prstGeom>
          <a:noFill/>
          <a:ln/>
        </p:spPr>
        <p:txBody>
          <a:bodyPr wrap="square" lIns="0" tIns="0" rIns="0" bIns="0" rtlCol="0" anchor="t"/>
          <a:lstStyle/>
          <a:p>
            <a:pPr marL="342900" indent="-342900" algn="l">
              <a:lnSpc>
                <a:spcPts val="2850"/>
              </a:lnSpc>
              <a:buSzPct val="100000"/>
              <a:buChar char="•"/>
            </a:pPr>
            <a:r>
              <a:rPr lang="en-US" sz="1750" b="1" dirty="0">
                <a:solidFill>
                  <a:srgbClr val="DCD7E5"/>
                </a:solidFill>
                <a:latin typeface="Heebo Light" pitchFamily="34" charset="0"/>
                <a:ea typeface="Heebo Light" pitchFamily="34" charset="-122"/>
                <a:cs typeface="Heebo Light" pitchFamily="34" charset="-120"/>
              </a:rPr>
              <a:t>Dataset:</a:t>
            </a:r>
            <a:r>
              <a:rPr lang="en-US" sz="1750" dirty="0">
                <a:solidFill>
                  <a:srgbClr val="DCD7E5"/>
                </a:solidFill>
                <a:latin typeface="Heebo Light" pitchFamily="34" charset="0"/>
                <a:ea typeface="Heebo Light" pitchFamily="34" charset="-122"/>
                <a:cs typeface="Heebo Light" pitchFamily="34" charset="-120"/>
              </a:rPr>
              <a:t> ResumeAtlas (Kaggle)</a:t>
            </a:r>
            <a:endParaRPr lang="en-US" sz="1750" dirty="0"/>
          </a:p>
          <a:p>
            <a:pPr marL="342900" indent="-342900" algn="l">
              <a:lnSpc>
                <a:spcPts val="2850"/>
              </a:lnSpc>
              <a:buSzPct val="100000"/>
              <a:buChar char="•"/>
            </a:pPr>
            <a:r>
              <a:rPr lang="en-US" sz="1750" b="1" dirty="0">
                <a:solidFill>
                  <a:srgbClr val="DCD7E5"/>
                </a:solidFill>
                <a:latin typeface="Heebo Light" pitchFamily="34" charset="0"/>
                <a:ea typeface="Heebo Light" pitchFamily="34" charset="-122"/>
                <a:cs typeface="Heebo Light" pitchFamily="34" charset="-120"/>
              </a:rPr>
              <a:t>Frameworks:</a:t>
            </a:r>
            <a:r>
              <a:rPr lang="en-US" sz="1750" dirty="0">
                <a:solidFill>
                  <a:srgbClr val="DCD7E5"/>
                </a:solidFill>
                <a:latin typeface="Heebo Light" pitchFamily="34" charset="0"/>
                <a:ea typeface="Heebo Light" pitchFamily="34" charset="-122"/>
                <a:cs typeface="Heebo Light" pitchFamily="34" charset="-120"/>
              </a:rPr>
              <a:t> PyTorch, Transformers, Scikit-learn</a:t>
            </a:r>
            <a:endParaRPr lang="en-US" sz="1750" dirty="0"/>
          </a:p>
          <a:p>
            <a:pPr marL="342900" indent="-342900" algn="l">
              <a:lnSpc>
                <a:spcPts val="2850"/>
              </a:lnSpc>
              <a:buSzPct val="100000"/>
              <a:buChar char="•"/>
            </a:pPr>
            <a:r>
              <a:rPr lang="en-US" sz="1750" b="1" dirty="0">
                <a:solidFill>
                  <a:srgbClr val="DCD7E5"/>
                </a:solidFill>
                <a:latin typeface="Heebo Light" pitchFamily="34" charset="0"/>
                <a:ea typeface="Heebo Light" pitchFamily="34" charset="-122"/>
                <a:cs typeface="Heebo Light" pitchFamily="34" charset="-120"/>
              </a:rPr>
              <a:t>Hardware:</a:t>
            </a:r>
            <a:r>
              <a:rPr lang="en-US" sz="1750" dirty="0">
                <a:solidFill>
                  <a:srgbClr val="DCD7E5"/>
                </a:solidFill>
                <a:latin typeface="Heebo Light" pitchFamily="34" charset="0"/>
                <a:ea typeface="Heebo Light" pitchFamily="34" charset="-122"/>
                <a:cs typeface="Heebo Light" pitchFamily="34" charset="-120"/>
              </a:rPr>
              <a:t> RTX 4060 GPU</a:t>
            </a:r>
            <a:endParaRPr lang="en-US" sz="1750" dirty="0"/>
          </a:p>
          <a:p>
            <a:pPr marL="342900" indent="-342900" algn="l">
              <a:lnSpc>
                <a:spcPts val="2850"/>
              </a:lnSpc>
              <a:buSzPct val="100000"/>
              <a:buChar char="•"/>
            </a:pPr>
            <a:r>
              <a:rPr lang="en-US" sz="1750" b="1" dirty="0">
                <a:solidFill>
                  <a:srgbClr val="DCD7E5"/>
                </a:solidFill>
                <a:latin typeface="Heebo Light" pitchFamily="34" charset="0"/>
                <a:ea typeface="Heebo Light" pitchFamily="34" charset="-122"/>
                <a:cs typeface="Heebo Light" pitchFamily="34" charset="-120"/>
              </a:rPr>
              <a:t>Code Repository:</a:t>
            </a:r>
            <a:r>
              <a:rPr lang="en-US" sz="1750" dirty="0">
                <a:solidFill>
                  <a:srgbClr val="DCD7E5"/>
                </a:solidFill>
                <a:latin typeface="Heebo Light" pitchFamily="34" charset="0"/>
                <a:ea typeface="Heebo Light" pitchFamily="34" charset="-122"/>
                <a:cs typeface="Heebo Light" pitchFamily="34" charset="-120"/>
              </a:rPr>
              <a:t> GitHub link</a:t>
            </a:r>
            <a:endParaRPr lang="en-US" sz="1750" dirty="0"/>
          </a:p>
          <a:p>
            <a:pPr marL="342900" indent="-342900" algn="l">
              <a:lnSpc>
                <a:spcPts val="2850"/>
              </a:lnSpc>
              <a:buSzPct val="100000"/>
              <a:buChar char="•"/>
            </a:pPr>
            <a:r>
              <a:rPr lang="en-US" sz="1750" b="1" dirty="0">
                <a:solidFill>
                  <a:srgbClr val="DCD7E5"/>
                </a:solidFill>
                <a:latin typeface="Heebo Light" pitchFamily="34" charset="0"/>
                <a:ea typeface="Heebo Light" pitchFamily="34" charset="-122"/>
                <a:cs typeface="Heebo Light" pitchFamily="34" charset="-120"/>
              </a:rPr>
              <a:t>Experimentation Environment:</a:t>
            </a:r>
            <a:r>
              <a:rPr lang="en-US" sz="1750" dirty="0">
                <a:solidFill>
                  <a:srgbClr val="DCD7E5"/>
                </a:solidFill>
                <a:latin typeface="Heebo Light" pitchFamily="34" charset="0"/>
                <a:ea typeface="Heebo Light" pitchFamily="34" charset="-122"/>
                <a:cs typeface="Heebo Light" pitchFamily="34" charset="-120"/>
              </a:rPr>
              <a:t> Notebook-based experiments</a:t>
            </a:r>
            <a:endParaRPr lang="en-US" sz="1750" dirty="0"/>
          </a:p>
          <a:p>
            <a:pPr marL="342900" indent="-342900" algn="l">
              <a:lnSpc>
                <a:spcPts val="2850"/>
              </a:lnSpc>
              <a:buSzPct val="100000"/>
              <a:buChar char="•"/>
            </a:pPr>
            <a:r>
              <a:rPr lang="en-US" sz="1750" b="1" dirty="0">
                <a:solidFill>
                  <a:srgbClr val="DCD7E5"/>
                </a:solidFill>
                <a:latin typeface="Heebo Light" pitchFamily="34" charset="0"/>
                <a:ea typeface="Heebo Light" pitchFamily="34" charset="-122"/>
                <a:cs typeface="Heebo Light" pitchFamily="34" charset="-120"/>
              </a:rPr>
              <a:t>Data Handling:</a:t>
            </a:r>
            <a:r>
              <a:rPr lang="en-US" sz="1750" dirty="0">
                <a:solidFill>
                  <a:srgbClr val="DCD7E5"/>
                </a:solidFill>
                <a:latin typeface="Heebo Light" pitchFamily="34" charset="0"/>
                <a:ea typeface="Heebo Light" pitchFamily="34" charset="-122"/>
                <a:cs typeface="Heebo Light" pitchFamily="34" charset="-120"/>
              </a:rPr>
              <a:t> Deterministic data splitting</a:t>
            </a:r>
            <a:endParaRPr lang="en-US" sz="1750" dirty="0"/>
          </a:p>
        </p:txBody>
      </p:sp>
      <p:sp>
        <p:nvSpPr>
          <p:cNvPr id="5" name="Text 3"/>
          <p:cNvSpPr/>
          <p:nvPr/>
        </p:nvSpPr>
        <p:spPr>
          <a:xfrm>
            <a:off x="793790" y="6419493"/>
            <a:ext cx="13042821" cy="362903"/>
          </a:xfrm>
          <a:prstGeom prst="rect">
            <a:avLst/>
          </a:prstGeom>
          <a:noFill/>
          <a:ln/>
        </p:spPr>
        <p:txBody>
          <a:bodyPr wrap="none" lIns="0" tIns="0" rIns="0" bIns="0" rtlCol="0" anchor="t"/>
          <a:lstStyle/>
          <a:p>
            <a:pPr marL="0" indent="0" algn="l">
              <a:lnSpc>
                <a:spcPts val="2850"/>
              </a:lnSpc>
              <a:buNone/>
            </a:pPr>
            <a:r>
              <a:rPr lang="en-US" sz="1750" dirty="0">
                <a:solidFill>
                  <a:srgbClr val="DCD7E5"/>
                </a:solidFill>
                <a:latin typeface="Heebo Light" pitchFamily="34" charset="0"/>
                <a:ea typeface="Heebo Light" pitchFamily="34" charset="-122"/>
                <a:cs typeface="Heebo Light" pitchFamily="34" charset="-120"/>
              </a:rPr>
              <a:t>All experiments are fully reproducible.</a:t>
            </a:r>
            <a:endParaRPr lang="en-US" sz="1750" dirty="0"/>
          </a:p>
        </p:txBody>
      </p:sp>
    </p:spTree>
    <p:extLst>
      <p:ext uri="{BB962C8B-B14F-4D97-AF65-F5344CB8AC3E}">
        <p14:creationId xmlns:p14="http://schemas.microsoft.com/office/powerpoint/2010/main" val="37543116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793790" y="1490901"/>
            <a:ext cx="1791414" cy="426244"/>
          </a:xfrm>
          <a:prstGeom prst="roundRect">
            <a:avLst>
              <a:gd name="adj" fmla="val 6386"/>
            </a:avLst>
          </a:prstGeom>
          <a:solidFill>
            <a:srgbClr val="00184D"/>
          </a:solidFill>
          <a:ln/>
        </p:spPr>
        <p:txBody>
          <a:bodyPr/>
          <a:lstStyle/>
          <a:p>
            <a:endParaRPr lang="en-IN"/>
          </a:p>
        </p:txBody>
      </p:sp>
      <p:sp>
        <p:nvSpPr>
          <p:cNvPr id="3" name="Text 1"/>
          <p:cNvSpPr/>
          <p:nvPr/>
        </p:nvSpPr>
        <p:spPr>
          <a:xfrm>
            <a:off x="929878" y="1558885"/>
            <a:ext cx="1519238" cy="290274"/>
          </a:xfrm>
          <a:prstGeom prst="rect">
            <a:avLst/>
          </a:prstGeom>
          <a:noFill/>
          <a:ln/>
        </p:spPr>
        <p:txBody>
          <a:bodyPr wrap="none" lIns="0" tIns="0" rIns="0" bIns="0" rtlCol="0" anchor="t"/>
          <a:lstStyle/>
          <a:p>
            <a:pPr marL="0" indent="0" algn="l">
              <a:lnSpc>
                <a:spcPts val="2250"/>
              </a:lnSpc>
              <a:buNone/>
            </a:pPr>
            <a:r>
              <a:rPr lang="en-US" sz="1400" dirty="0">
                <a:solidFill>
                  <a:srgbClr val="E0D6DE"/>
                </a:solidFill>
                <a:latin typeface="Noto Sans TC" pitchFamily="34" charset="0"/>
                <a:ea typeface="Noto Sans TC" pitchFamily="34" charset="-122"/>
                <a:cs typeface="Noto Sans TC" pitchFamily="34" charset="-120"/>
              </a:rPr>
              <a:t>RESEARCH GOALS</a:t>
            </a:r>
            <a:endParaRPr lang="en-US" sz="1400" dirty="0"/>
          </a:p>
        </p:txBody>
      </p:sp>
      <p:sp>
        <p:nvSpPr>
          <p:cNvPr id="4" name="Text 2"/>
          <p:cNvSpPr/>
          <p:nvPr/>
        </p:nvSpPr>
        <p:spPr>
          <a:xfrm>
            <a:off x="793790" y="2007870"/>
            <a:ext cx="11828978" cy="566976"/>
          </a:xfrm>
          <a:prstGeom prst="rect">
            <a:avLst/>
          </a:prstGeom>
          <a:noFill/>
          <a:ln/>
        </p:spPr>
        <p:txBody>
          <a:bodyPr wrap="none" lIns="0" tIns="0" rIns="0" bIns="0" rtlCol="0" anchor="t"/>
          <a:lstStyle/>
          <a:p>
            <a:pPr marL="0" indent="0" algn="l">
              <a:lnSpc>
                <a:spcPts val="4450"/>
              </a:lnSpc>
              <a:buNone/>
            </a:pPr>
            <a:r>
              <a:rPr lang="en-US" sz="3550" dirty="0">
                <a:solidFill>
                  <a:srgbClr val="97B8FF"/>
                </a:solidFill>
                <a:latin typeface="Sora Medium" pitchFamily="34" charset="0"/>
                <a:ea typeface="Sora Medium" pitchFamily="34" charset="-122"/>
                <a:cs typeface="Sora Medium" pitchFamily="34" charset="-120"/>
              </a:rPr>
              <a:t>Reproducing and Advancing Resume Classification</a:t>
            </a:r>
            <a:endParaRPr lang="en-US" sz="3550" dirty="0"/>
          </a:p>
        </p:txBody>
      </p:sp>
      <p:sp>
        <p:nvSpPr>
          <p:cNvPr id="5" name="Shape 3"/>
          <p:cNvSpPr/>
          <p:nvPr/>
        </p:nvSpPr>
        <p:spPr>
          <a:xfrm>
            <a:off x="793790" y="3255169"/>
            <a:ext cx="4196358" cy="3483531"/>
          </a:xfrm>
          <a:prstGeom prst="roundRect">
            <a:avLst>
              <a:gd name="adj" fmla="val 4200"/>
            </a:avLst>
          </a:prstGeom>
          <a:solidFill>
            <a:srgbClr val="07070C"/>
          </a:solidFill>
          <a:ln/>
        </p:spPr>
        <p:txBody>
          <a:bodyPr/>
          <a:lstStyle/>
          <a:p>
            <a:endParaRPr lang="en-IN"/>
          </a:p>
        </p:txBody>
      </p:sp>
      <p:pic>
        <p:nvPicPr>
          <p:cNvPr id="6" name="Image 0" descr="preencoded.png"/>
          <p:cNvPicPr>
            <a:picLocks noChangeAspect="1"/>
          </p:cNvPicPr>
          <p:nvPr/>
        </p:nvPicPr>
        <p:blipFill>
          <a:blip r:embed="rId3"/>
          <a:stretch>
            <a:fillRect/>
          </a:stretch>
        </p:blipFill>
        <p:spPr>
          <a:xfrm>
            <a:off x="793790" y="3224689"/>
            <a:ext cx="4196358" cy="121920"/>
          </a:xfrm>
          <a:prstGeom prst="rect">
            <a:avLst/>
          </a:prstGeom>
        </p:spPr>
      </p:pic>
      <p:pic>
        <p:nvPicPr>
          <p:cNvPr id="7" name="Image 1" descr="preencoded.png"/>
          <p:cNvPicPr>
            <a:picLocks noChangeAspect="1"/>
          </p:cNvPicPr>
          <p:nvPr/>
        </p:nvPicPr>
        <p:blipFill>
          <a:blip r:embed="rId4"/>
          <a:stretch>
            <a:fillRect/>
          </a:stretch>
        </p:blipFill>
        <p:spPr>
          <a:xfrm>
            <a:off x="2551688" y="2915007"/>
            <a:ext cx="680442" cy="680442"/>
          </a:xfrm>
          <a:prstGeom prst="rect">
            <a:avLst/>
          </a:prstGeom>
        </p:spPr>
      </p:pic>
      <p:sp>
        <p:nvSpPr>
          <p:cNvPr id="8" name="Text 4"/>
          <p:cNvSpPr/>
          <p:nvPr/>
        </p:nvSpPr>
        <p:spPr>
          <a:xfrm>
            <a:off x="2755761" y="3085147"/>
            <a:ext cx="272177" cy="340162"/>
          </a:xfrm>
          <a:prstGeom prst="rect">
            <a:avLst/>
          </a:prstGeom>
          <a:noFill/>
          <a:ln/>
        </p:spPr>
        <p:txBody>
          <a:bodyPr wrap="none" lIns="0" tIns="0" rIns="0" bIns="0" rtlCol="0" anchor="t"/>
          <a:lstStyle/>
          <a:p>
            <a:pPr marL="0" indent="0" algn="l">
              <a:lnSpc>
                <a:spcPts val="3400"/>
              </a:lnSpc>
              <a:buNone/>
            </a:pPr>
            <a:r>
              <a:rPr lang="en-US" sz="2100" dirty="0">
                <a:solidFill>
                  <a:srgbClr val="000000"/>
                </a:solidFill>
                <a:latin typeface="Sora Medium" pitchFamily="34" charset="0"/>
                <a:ea typeface="Sora Medium" pitchFamily="34" charset="-122"/>
                <a:cs typeface="Sora Medium" pitchFamily="34" charset="-120"/>
              </a:rPr>
              <a:t>1</a:t>
            </a:r>
            <a:endParaRPr lang="en-US" sz="2100" dirty="0"/>
          </a:p>
        </p:txBody>
      </p:sp>
      <p:sp>
        <p:nvSpPr>
          <p:cNvPr id="9" name="Text 5"/>
          <p:cNvSpPr/>
          <p:nvPr/>
        </p:nvSpPr>
        <p:spPr>
          <a:xfrm>
            <a:off x="1051084" y="3822144"/>
            <a:ext cx="3681770" cy="708660"/>
          </a:xfrm>
          <a:prstGeom prst="rect">
            <a:avLst/>
          </a:prstGeom>
          <a:noFill/>
          <a:ln/>
        </p:spPr>
        <p:txBody>
          <a:bodyPr wrap="square" lIns="0" tIns="0" rIns="0" bIns="0" rtlCol="0" anchor="t"/>
          <a:lstStyle/>
          <a:p>
            <a:pPr marL="0" indent="0" algn="l">
              <a:lnSpc>
                <a:spcPts val="2750"/>
              </a:lnSpc>
              <a:buNone/>
            </a:pPr>
            <a:r>
              <a:rPr lang="en-US" sz="2200" dirty="0">
                <a:solidFill>
                  <a:srgbClr val="E0D6DE"/>
                </a:solidFill>
                <a:latin typeface="Sora Medium" pitchFamily="34" charset="0"/>
                <a:ea typeface="Sora Medium" pitchFamily="34" charset="-122"/>
                <a:cs typeface="Sora Medium" pitchFamily="34" charset="-120"/>
              </a:rPr>
              <a:t>Reproduce Existing Research</a:t>
            </a:r>
            <a:endParaRPr lang="en-US" sz="2200" dirty="0"/>
          </a:p>
        </p:txBody>
      </p:sp>
      <p:sp>
        <p:nvSpPr>
          <p:cNvPr id="10" name="Text 6"/>
          <p:cNvSpPr/>
          <p:nvPr/>
        </p:nvSpPr>
        <p:spPr>
          <a:xfrm>
            <a:off x="1051084" y="4666893"/>
            <a:ext cx="3681770" cy="1814513"/>
          </a:xfrm>
          <a:prstGeom prst="rect">
            <a:avLst/>
          </a:prstGeom>
          <a:noFill/>
          <a:ln/>
        </p:spPr>
        <p:txBody>
          <a:bodyPr wrap="square" lIns="0" tIns="0" rIns="0" bIns="0" rtlCol="0" anchor="t"/>
          <a:lstStyle/>
          <a:p>
            <a:pPr marL="0" indent="0" algn="l">
              <a:lnSpc>
                <a:spcPts val="2850"/>
              </a:lnSpc>
              <a:buNone/>
            </a:pPr>
            <a:r>
              <a:rPr lang="en-US" sz="1750" dirty="0">
                <a:solidFill>
                  <a:srgbClr val="E0D6DE"/>
                </a:solidFill>
                <a:latin typeface="Noto Sans TC" pitchFamily="34" charset="0"/>
                <a:ea typeface="Noto Sans TC" pitchFamily="34" charset="-122"/>
                <a:cs typeface="Noto Sans TC" pitchFamily="34" charset="-120"/>
              </a:rPr>
              <a:t>Systematically replicate key methodologies from a prominent resume classification paper to validate findings and establish a baseline.</a:t>
            </a:r>
            <a:endParaRPr lang="en-US" sz="1750" dirty="0"/>
          </a:p>
        </p:txBody>
      </p:sp>
      <p:sp>
        <p:nvSpPr>
          <p:cNvPr id="11" name="Shape 7"/>
          <p:cNvSpPr/>
          <p:nvPr/>
        </p:nvSpPr>
        <p:spPr>
          <a:xfrm>
            <a:off x="5216962" y="3255169"/>
            <a:ext cx="4196358" cy="3483531"/>
          </a:xfrm>
          <a:prstGeom prst="roundRect">
            <a:avLst>
              <a:gd name="adj" fmla="val 4200"/>
            </a:avLst>
          </a:prstGeom>
          <a:solidFill>
            <a:srgbClr val="07070C"/>
          </a:solidFill>
          <a:ln/>
        </p:spPr>
        <p:txBody>
          <a:bodyPr/>
          <a:lstStyle/>
          <a:p>
            <a:endParaRPr lang="en-IN"/>
          </a:p>
        </p:txBody>
      </p:sp>
      <p:pic>
        <p:nvPicPr>
          <p:cNvPr id="12" name="Image 2" descr="preencoded.png"/>
          <p:cNvPicPr>
            <a:picLocks noChangeAspect="1"/>
          </p:cNvPicPr>
          <p:nvPr/>
        </p:nvPicPr>
        <p:blipFill>
          <a:blip r:embed="rId3"/>
          <a:stretch>
            <a:fillRect/>
          </a:stretch>
        </p:blipFill>
        <p:spPr>
          <a:xfrm>
            <a:off x="5216962" y="3224689"/>
            <a:ext cx="4196358" cy="121920"/>
          </a:xfrm>
          <a:prstGeom prst="rect">
            <a:avLst/>
          </a:prstGeom>
        </p:spPr>
      </p:pic>
      <p:pic>
        <p:nvPicPr>
          <p:cNvPr id="13" name="Image 3" descr="preencoded.png"/>
          <p:cNvPicPr>
            <a:picLocks noChangeAspect="1"/>
          </p:cNvPicPr>
          <p:nvPr/>
        </p:nvPicPr>
        <p:blipFill>
          <a:blip r:embed="rId4"/>
          <a:stretch>
            <a:fillRect/>
          </a:stretch>
        </p:blipFill>
        <p:spPr>
          <a:xfrm>
            <a:off x="6974860" y="2915007"/>
            <a:ext cx="680442" cy="680442"/>
          </a:xfrm>
          <a:prstGeom prst="rect">
            <a:avLst/>
          </a:prstGeom>
        </p:spPr>
      </p:pic>
      <p:sp>
        <p:nvSpPr>
          <p:cNvPr id="14" name="Text 8"/>
          <p:cNvSpPr/>
          <p:nvPr/>
        </p:nvSpPr>
        <p:spPr>
          <a:xfrm>
            <a:off x="7178933" y="3085147"/>
            <a:ext cx="272177" cy="340162"/>
          </a:xfrm>
          <a:prstGeom prst="rect">
            <a:avLst/>
          </a:prstGeom>
          <a:noFill/>
          <a:ln/>
        </p:spPr>
        <p:txBody>
          <a:bodyPr wrap="none" lIns="0" tIns="0" rIns="0" bIns="0" rtlCol="0" anchor="t"/>
          <a:lstStyle/>
          <a:p>
            <a:pPr marL="0" indent="0" algn="l">
              <a:lnSpc>
                <a:spcPts val="3400"/>
              </a:lnSpc>
              <a:buNone/>
            </a:pPr>
            <a:r>
              <a:rPr lang="en-US" sz="2100" dirty="0">
                <a:solidFill>
                  <a:srgbClr val="000000"/>
                </a:solidFill>
                <a:latin typeface="Sora Medium" pitchFamily="34" charset="0"/>
                <a:ea typeface="Sora Medium" pitchFamily="34" charset="-122"/>
                <a:cs typeface="Sora Medium" pitchFamily="34" charset="-120"/>
              </a:rPr>
              <a:t>2</a:t>
            </a:r>
            <a:endParaRPr lang="en-US" sz="2100" dirty="0"/>
          </a:p>
        </p:txBody>
      </p:sp>
      <p:sp>
        <p:nvSpPr>
          <p:cNvPr id="15" name="Text 9"/>
          <p:cNvSpPr/>
          <p:nvPr/>
        </p:nvSpPr>
        <p:spPr>
          <a:xfrm>
            <a:off x="5474256" y="3822144"/>
            <a:ext cx="3145750" cy="354330"/>
          </a:xfrm>
          <a:prstGeom prst="rect">
            <a:avLst/>
          </a:prstGeom>
          <a:noFill/>
          <a:ln/>
        </p:spPr>
        <p:txBody>
          <a:bodyPr wrap="none" lIns="0" tIns="0" rIns="0" bIns="0" rtlCol="0" anchor="t"/>
          <a:lstStyle/>
          <a:p>
            <a:pPr marL="0" indent="0" algn="l">
              <a:lnSpc>
                <a:spcPts val="2750"/>
              </a:lnSpc>
              <a:buNone/>
            </a:pPr>
            <a:r>
              <a:rPr lang="en-US" sz="2200" dirty="0">
                <a:solidFill>
                  <a:srgbClr val="E0D6DE"/>
                </a:solidFill>
                <a:latin typeface="Sora Medium" pitchFamily="34" charset="0"/>
                <a:ea typeface="Sora Medium" pitchFamily="34" charset="-122"/>
                <a:cs typeface="Sora Medium" pitchFamily="34" charset="-120"/>
              </a:rPr>
              <a:t>Comparative Analysis</a:t>
            </a:r>
            <a:endParaRPr lang="en-US" sz="2200" dirty="0"/>
          </a:p>
        </p:txBody>
      </p:sp>
      <p:sp>
        <p:nvSpPr>
          <p:cNvPr id="16" name="Text 10"/>
          <p:cNvSpPr/>
          <p:nvPr/>
        </p:nvSpPr>
        <p:spPr>
          <a:xfrm>
            <a:off x="5474256" y="4312563"/>
            <a:ext cx="3681770" cy="1814513"/>
          </a:xfrm>
          <a:prstGeom prst="rect">
            <a:avLst/>
          </a:prstGeom>
          <a:noFill/>
          <a:ln/>
        </p:spPr>
        <p:txBody>
          <a:bodyPr wrap="square" lIns="0" tIns="0" rIns="0" bIns="0" rtlCol="0" anchor="t"/>
          <a:lstStyle/>
          <a:p>
            <a:pPr marL="0" indent="0" algn="l">
              <a:lnSpc>
                <a:spcPts val="2850"/>
              </a:lnSpc>
              <a:buNone/>
            </a:pPr>
            <a:r>
              <a:rPr lang="en-US" sz="1750" dirty="0">
                <a:solidFill>
                  <a:srgbClr val="E0D6DE"/>
                </a:solidFill>
                <a:latin typeface="Noto Sans TC" pitchFamily="34" charset="0"/>
                <a:ea typeface="Noto Sans TC" pitchFamily="34" charset="-122"/>
                <a:cs typeface="Noto Sans TC" pitchFamily="34" charset="-120"/>
              </a:rPr>
              <a:t>Conduct a thorough comparison between classical machine learning techniques and transformer-based deep learning (BERT) for resume classification.</a:t>
            </a:r>
            <a:endParaRPr lang="en-US" sz="1750" dirty="0"/>
          </a:p>
        </p:txBody>
      </p:sp>
      <p:sp>
        <p:nvSpPr>
          <p:cNvPr id="17" name="Shape 11"/>
          <p:cNvSpPr/>
          <p:nvPr/>
        </p:nvSpPr>
        <p:spPr>
          <a:xfrm>
            <a:off x="9640133" y="3255169"/>
            <a:ext cx="4196358" cy="3483531"/>
          </a:xfrm>
          <a:prstGeom prst="roundRect">
            <a:avLst>
              <a:gd name="adj" fmla="val 4200"/>
            </a:avLst>
          </a:prstGeom>
          <a:solidFill>
            <a:srgbClr val="07070C"/>
          </a:solidFill>
          <a:ln/>
        </p:spPr>
        <p:txBody>
          <a:bodyPr/>
          <a:lstStyle/>
          <a:p>
            <a:endParaRPr lang="en-IN"/>
          </a:p>
        </p:txBody>
      </p:sp>
      <p:pic>
        <p:nvPicPr>
          <p:cNvPr id="18" name="Image 4" descr="preencoded.png"/>
          <p:cNvPicPr>
            <a:picLocks noChangeAspect="1"/>
          </p:cNvPicPr>
          <p:nvPr/>
        </p:nvPicPr>
        <p:blipFill>
          <a:blip r:embed="rId3"/>
          <a:stretch>
            <a:fillRect/>
          </a:stretch>
        </p:blipFill>
        <p:spPr>
          <a:xfrm>
            <a:off x="9640133" y="3224689"/>
            <a:ext cx="4196358" cy="121920"/>
          </a:xfrm>
          <a:prstGeom prst="rect">
            <a:avLst/>
          </a:prstGeom>
        </p:spPr>
      </p:pic>
      <p:pic>
        <p:nvPicPr>
          <p:cNvPr id="19" name="Image 5" descr="preencoded.png"/>
          <p:cNvPicPr>
            <a:picLocks noChangeAspect="1"/>
          </p:cNvPicPr>
          <p:nvPr/>
        </p:nvPicPr>
        <p:blipFill>
          <a:blip r:embed="rId4"/>
          <a:stretch>
            <a:fillRect/>
          </a:stretch>
        </p:blipFill>
        <p:spPr>
          <a:xfrm>
            <a:off x="11398032" y="2915007"/>
            <a:ext cx="680442" cy="680442"/>
          </a:xfrm>
          <a:prstGeom prst="rect">
            <a:avLst/>
          </a:prstGeom>
        </p:spPr>
      </p:pic>
      <p:sp>
        <p:nvSpPr>
          <p:cNvPr id="20" name="Text 12"/>
          <p:cNvSpPr/>
          <p:nvPr/>
        </p:nvSpPr>
        <p:spPr>
          <a:xfrm>
            <a:off x="11602105" y="3085147"/>
            <a:ext cx="272177" cy="340162"/>
          </a:xfrm>
          <a:prstGeom prst="rect">
            <a:avLst/>
          </a:prstGeom>
          <a:noFill/>
          <a:ln/>
        </p:spPr>
        <p:txBody>
          <a:bodyPr wrap="none" lIns="0" tIns="0" rIns="0" bIns="0" rtlCol="0" anchor="t"/>
          <a:lstStyle/>
          <a:p>
            <a:pPr marL="0" indent="0" algn="l">
              <a:lnSpc>
                <a:spcPts val="3400"/>
              </a:lnSpc>
              <a:buNone/>
            </a:pPr>
            <a:r>
              <a:rPr lang="en-US" sz="2100" dirty="0">
                <a:solidFill>
                  <a:srgbClr val="000000"/>
                </a:solidFill>
                <a:latin typeface="Sora Medium" pitchFamily="34" charset="0"/>
                <a:ea typeface="Sora Medium" pitchFamily="34" charset="-122"/>
                <a:cs typeface="Sora Medium" pitchFamily="34" charset="-120"/>
              </a:rPr>
              <a:t>3</a:t>
            </a:r>
            <a:endParaRPr lang="en-US" sz="2100" dirty="0"/>
          </a:p>
        </p:txBody>
      </p:sp>
      <p:sp>
        <p:nvSpPr>
          <p:cNvPr id="21" name="Text 13"/>
          <p:cNvSpPr/>
          <p:nvPr/>
        </p:nvSpPr>
        <p:spPr>
          <a:xfrm>
            <a:off x="9897427" y="3822144"/>
            <a:ext cx="3430786" cy="354330"/>
          </a:xfrm>
          <a:prstGeom prst="rect">
            <a:avLst/>
          </a:prstGeom>
          <a:noFill/>
          <a:ln/>
        </p:spPr>
        <p:txBody>
          <a:bodyPr wrap="none" lIns="0" tIns="0" rIns="0" bIns="0" rtlCol="0" anchor="t"/>
          <a:lstStyle/>
          <a:p>
            <a:pPr marL="0" indent="0" algn="l">
              <a:lnSpc>
                <a:spcPts val="2750"/>
              </a:lnSpc>
              <a:buNone/>
            </a:pPr>
            <a:r>
              <a:rPr lang="en-US" sz="2200" dirty="0">
                <a:solidFill>
                  <a:srgbClr val="E0D6DE"/>
                </a:solidFill>
                <a:latin typeface="Sora Medium" pitchFamily="34" charset="0"/>
                <a:ea typeface="Sora Medium" pitchFamily="34" charset="-122"/>
                <a:cs typeface="Sora Medium" pitchFamily="34" charset="-120"/>
              </a:rPr>
              <a:t>Performance Evaluation</a:t>
            </a:r>
            <a:endParaRPr lang="en-US" sz="2200" dirty="0"/>
          </a:p>
        </p:txBody>
      </p:sp>
      <p:sp>
        <p:nvSpPr>
          <p:cNvPr id="22" name="Text 14"/>
          <p:cNvSpPr/>
          <p:nvPr/>
        </p:nvSpPr>
        <p:spPr>
          <a:xfrm>
            <a:off x="9897427" y="4312563"/>
            <a:ext cx="3681770" cy="1451610"/>
          </a:xfrm>
          <a:prstGeom prst="rect">
            <a:avLst/>
          </a:prstGeom>
          <a:noFill/>
          <a:ln/>
        </p:spPr>
        <p:txBody>
          <a:bodyPr wrap="square" lIns="0" tIns="0" rIns="0" bIns="0" rtlCol="0" anchor="t"/>
          <a:lstStyle/>
          <a:p>
            <a:pPr marL="0" indent="0" algn="l">
              <a:lnSpc>
                <a:spcPts val="2850"/>
              </a:lnSpc>
              <a:buNone/>
            </a:pPr>
            <a:r>
              <a:rPr lang="en-US" sz="1750" dirty="0">
                <a:solidFill>
                  <a:srgbClr val="E0D6DE"/>
                </a:solidFill>
                <a:latin typeface="Noto Sans TC" pitchFamily="34" charset="0"/>
                <a:ea typeface="Noto Sans TC" pitchFamily="34" charset="-122"/>
                <a:cs typeface="Noto Sans TC" pitchFamily="34" charset="-120"/>
              </a:rPr>
              <a:t>Assess the strengths and weaknesses of each approach using a comprehensive suite of evaluation metrics.</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793790" y="800457"/>
            <a:ext cx="1026914" cy="426244"/>
          </a:xfrm>
          <a:prstGeom prst="roundRect">
            <a:avLst>
              <a:gd name="adj" fmla="val 6386"/>
            </a:avLst>
          </a:prstGeom>
          <a:solidFill>
            <a:srgbClr val="00184D"/>
          </a:solidFill>
          <a:ln/>
        </p:spPr>
        <p:txBody>
          <a:bodyPr/>
          <a:lstStyle/>
          <a:p>
            <a:endParaRPr lang="en-IN"/>
          </a:p>
        </p:txBody>
      </p:sp>
      <p:sp>
        <p:nvSpPr>
          <p:cNvPr id="3" name="Text 1"/>
          <p:cNvSpPr/>
          <p:nvPr/>
        </p:nvSpPr>
        <p:spPr>
          <a:xfrm>
            <a:off x="929878" y="868442"/>
            <a:ext cx="754737" cy="290274"/>
          </a:xfrm>
          <a:prstGeom prst="rect">
            <a:avLst/>
          </a:prstGeom>
          <a:noFill/>
          <a:ln/>
        </p:spPr>
        <p:txBody>
          <a:bodyPr wrap="none" lIns="0" tIns="0" rIns="0" bIns="0" rtlCol="0" anchor="t"/>
          <a:lstStyle/>
          <a:p>
            <a:pPr marL="0" indent="0" algn="l">
              <a:lnSpc>
                <a:spcPts val="2250"/>
              </a:lnSpc>
              <a:buNone/>
            </a:pPr>
            <a:r>
              <a:rPr lang="en-US" sz="1400" dirty="0">
                <a:solidFill>
                  <a:srgbClr val="E0D6DE"/>
                </a:solidFill>
                <a:latin typeface="Noto Sans TC" pitchFamily="34" charset="0"/>
                <a:ea typeface="Noto Sans TC" pitchFamily="34" charset="-122"/>
                <a:cs typeface="Noto Sans TC" pitchFamily="34" charset="-120"/>
              </a:rPr>
              <a:t>DATASET</a:t>
            </a:r>
            <a:endParaRPr lang="en-US" sz="1400" dirty="0"/>
          </a:p>
        </p:txBody>
      </p:sp>
      <p:sp>
        <p:nvSpPr>
          <p:cNvPr id="4" name="Text 2"/>
          <p:cNvSpPr/>
          <p:nvPr/>
        </p:nvSpPr>
        <p:spPr>
          <a:xfrm>
            <a:off x="793790" y="1317427"/>
            <a:ext cx="10409873" cy="566976"/>
          </a:xfrm>
          <a:prstGeom prst="rect">
            <a:avLst/>
          </a:prstGeom>
          <a:noFill/>
          <a:ln/>
        </p:spPr>
        <p:txBody>
          <a:bodyPr wrap="none" lIns="0" tIns="0" rIns="0" bIns="0" rtlCol="0" anchor="t"/>
          <a:lstStyle/>
          <a:p>
            <a:pPr marL="0" indent="0" algn="l">
              <a:lnSpc>
                <a:spcPts val="4450"/>
              </a:lnSpc>
              <a:buNone/>
            </a:pPr>
            <a:r>
              <a:rPr lang="en-US" sz="3550" dirty="0">
                <a:solidFill>
                  <a:srgbClr val="97B8FF"/>
                </a:solidFill>
                <a:latin typeface="Sora Medium" pitchFamily="34" charset="0"/>
                <a:ea typeface="Sora Medium" pitchFamily="34" charset="-122"/>
                <a:cs typeface="Sora Medium" pitchFamily="34" charset="-120"/>
              </a:rPr>
              <a:t>ResumeAtlas: A Foundation for Classification</a:t>
            </a:r>
            <a:endParaRPr lang="en-US" sz="3550" dirty="0"/>
          </a:p>
        </p:txBody>
      </p:sp>
      <p:pic>
        <p:nvPicPr>
          <p:cNvPr id="5" name="Image 0" descr="preencoded.png"/>
          <p:cNvPicPr>
            <a:picLocks noChangeAspect="1"/>
          </p:cNvPicPr>
          <p:nvPr/>
        </p:nvPicPr>
        <p:blipFill>
          <a:blip r:embed="rId3"/>
          <a:stretch>
            <a:fillRect/>
          </a:stretch>
        </p:blipFill>
        <p:spPr>
          <a:xfrm>
            <a:off x="793790" y="2479715"/>
            <a:ext cx="8284131" cy="4694277"/>
          </a:xfrm>
          <a:prstGeom prst="rect">
            <a:avLst/>
          </a:prstGeom>
        </p:spPr>
      </p:pic>
      <p:sp>
        <p:nvSpPr>
          <p:cNvPr id="6" name="Text 3"/>
          <p:cNvSpPr/>
          <p:nvPr/>
        </p:nvSpPr>
        <p:spPr>
          <a:xfrm>
            <a:off x="9638943" y="2734628"/>
            <a:ext cx="4205168" cy="4309110"/>
          </a:xfrm>
          <a:prstGeom prst="rect">
            <a:avLst/>
          </a:prstGeom>
          <a:noFill/>
          <a:ln/>
        </p:spPr>
        <p:txBody>
          <a:bodyPr wrap="square" lIns="0" tIns="0" rIns="0" bIns="0" rtlCol="0" anchor="t"/>
          <a:lstStyle/>
          <a:p>
            <a:pPr marL="342900" indent="-342900" algn="l">
              <a:lnSpc>
                <a:spcPts val="2850"/>
              </a:lnSpc>
              <a:buSzPct val="100000"/>
              <a:buChar char="•"/>
            </a:pPr>
            <a:r>
              <a:rPr lang="en-US" sz="1750" b="1" dirty="0">
                <a:solidFill>
                  <a:srgbClr val="E0D6DE"/>
                </a:solidFill>
                <a:latin typeface="Noto Sans TC" pitchFamily="34" charset="0"/>
                <a:ea typeface="Noto Sans TC" pitchFamily="34" charset="-122"/>
                <a:cs typeface="Noto Sans TC" pitchFamily="34" charset="-120"/>
              </a:rPr>
              <a:t>Dataset Name:</a:t>
            </a:r>
            <a:r>
              <a:rPr lang="en-US" sz="1750" dirty="0">
                <a:solidFill>
                  <a:srgbClr val="E0D6DE"/>
                </a:solidFill>
                <a:latin typeface="Noto Sans TC" pitchFamily="34" charset="0"/>
                <a:ea typeface="Noto Sans TC" pitchFamily="34" charset="-122"/>
                <a:cs typeface="Noto Sans TC" pitchFamily="34" charset="-120"/>
              </a:rPr>
              <a:t> ResumeAtlas</a:t>
            </a:r>
            <a:endParaRPr lang="en-US" sz="1750" dirty="0"/>
          </a:p>
          <a:p>
            <a:pPr marL="342900" indent="-342900" algn="l">
              <a:lnSpc>
                <a:spcPts val="2850"/>
              </a:lnSpc>
              <a:buSzPct val="100000"/>
              <a:buChar char="•"/>
            </a:pPr>
            <a:r>
              <a:rPr lang="en-US" sz="1750" b="1" dirty="0">
                <a:solidFill>
                  <a:srgbClr val="E0D6DE"/>
                </a:solidFill>
                <a:latin typeface="Noto Sans TC" pitchFamily="34" charset="0"/>
                <a:ea typeface="Noto Sans TC" pitchFamily="34" charset="-122"/>
                <a:cs typeface="Noto Sans TC" pitchFamily="34" charset="-120"/>
              </a:rPr>
              <a:t>Total Samples:</a:t>
            </a:r>
            <a:r>
              <a:rPr lang="en-US" sz="1750" dirty="0">
                <a:solidFill>
                  <a:srgbClr val="E0D6DE"/>
                </a:solidFill>
                <a:latin typeface="Noto Sans TC" pitchFamily="34" charset="0"/>
                <a:ea typeface="Noto Sans TC" pitchFamily="34" charset="-122"/>
                <a:cs typeface="Noto Sans TC" pitchFamily="34" charset="-120"/>
              </a:rPr>
              <a:t> 13,389 unique resumes</a:t>
            </a:r>
            <a:endParaRPr lang="en-US" sz="1750" dirty="0"/>
          </a:p>
          <a:p>
            <a:pPr marL="342900" indent="-342900" algn="l">
              <a:lnSpc>
                <a:spcPts val="2850"/>
              </a:lnSpc>
              <a:buSzPct val="100000"/>
              <a:buChar char="•"/>
            </a:pPr>
            <a:r>
              <a:rPr lang="en-US" sz="1750" b="1" dirty="0">
                <a:solidFill>
                  <a:srgbClr val="E0D6DE"/>
                </a:solidFill>
                <a:latin typeface="Noto Sans TC" pitchFamily="34" charset="0"/>
                <a:ea typeface="Noto Sans TC" pitchFamily="34" charset="-122"/>
                <a:cs typeface="Noto Sans TC" pitchFamily="34" charset="-120"/>
              </a:rPr>
              <a:t>Number of Classes:</a:t>
            </a:r>
            <a:r>
              <a:rPr lang="en-US" sz="1750" dirty="0">
                <a:solidFill>
                  <a:srgbClr val="E0D6DE"/>
                </a:solidFill>
                <a:latin typeface="Noto Sans TC" pitchFamily="34" charset="0"/>
                <a:ea typeface="Noto Sans TC" pitchFamily="34" charset="-122"/>
                <a:cs typeface="Noto Sans TC" pitchFamily="34" charset="-120"/>
              </a:rPr>
              <a:t> 43 distinct job categories</a:t>
            </a:r>
            <a:endParaRPr lang="en-US" sz="1750" dirty="0"/>
          </a:p>
          <a:p>
            <a:pPr marL="342900" indent="-342900" algn="l">
              <a:lnSpc>
                <a:spcPts val="2850"/>
              </a:lnSpc>
              <a:buSzPct val="100000"/>
              <a:buChar char="•"/>
            </a:pPr>
            <a:r>
              <a:rPr lang="en-US" sz="1750" b="1" dirty="0">
                <a:solidFill>
                  <a:srgbClr val="E0D6DE"/>
                </a:solidFill>
                <a:latin typeface="Noto Sans TC" pitchFamily="34" charset="0"/>
                <a:ea typeface="Noto Sans TC" pitchFamily="34" charset="-122"/>
                <a:cs typeface="Noto Sans TC" pitchFamily="34" charset="-120"/>
              </a:rPr>
              <a:t>Data Source:</a:t>
            </a:r>
            <a:r>
              <a:rPr lang="en-US" sz="1750" dirty="0">
                <a:solidFill>
                  <a:srgbClr val="E0D6DE"/>
                </a:solidFill>
                <a:latin typeface="Noto Sans TC" pitchFamily="34" charset="0"/>
                <a:ea typeface="Noto Sans TC" pitchFamily="34" charset="-122"/>
                <a:cs typeface="Noto Sans TC" pitchFamily="34" charset="-120"/>
              </a:rPr>
              <a:t> Publicly available research dataset</a:t>
            </a:r>
            <a:endParaRPr lang="en-US" sz="1750" dirty="0"/>
          </a:p>
          <a:p>
            <a:pPr marL="342900" indent="-342900" algn="l">
              <a:lnSpc>
                <a:spcPts val="2850"/>
              </a:lnSpc>
              <a:buSzPct val="100000"/>
              <a:buChar char="•"/>
            </a:pPr>
            <a:r>
              <a:rPr lang="en-US" sz="1750" b="1" dirty="0">
                <a:solidFill>
                  <a:srgbClr val="E0D6DE"/>
                </a:solidFill>
                <a:latin typeface="Noto Sans TC" pitchFamily="34" charset="0"/>
                <a:ea typeface="Noto Sans TC" pitchFamily="34" charset="-122"/>
                <a:cs typeface="Noto Sans TC" pitchFamily="34" charset="-120"/>
              </a:rPr>
              <a:t>Preprocessing:</a:t>
            </a:r>
            <a:r>
              <a:rPr lang="en-US" sz="1750" dirty="0">
                <a:solidFill>
                  <a:srgbClr val="E0D6DE"/>
                </a:solidFill>
                <a:latin typeface="Noto Sans TC" pitchFamily="34" charset="0"/>
                <a:ea typeface="Noto Sans TC" pitchFamily="34" charset="-122"/>
                <a:cs typeface="Noto Sans TC" pitchFamily="34" charset="-120"/>
              </a:rPr>
              <a:t> Standardized text cleaning, tokenization, and normalization techniques applied to enhance model performance.</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1052989" y="540425"/>
            <a:ext cx="1805464" cy="318016"/>
          </a:xfrm>
          <a:prstGeom prst="roundRect">
            <a:avLst>
              <a:gd name="adj" fmla="val 6849"/>
            </a:avLst>
          </a:prstGeom>
          <a:solidFill>
            <a:srgbClr val="00184D"/>
          </a:solidFill>
          <a:ln/>
        </p:spPr>
        <p:txBody>
          <a:bodyPr/>
          <a:lstStyle/>
          <a:p>
            <a:endParaRPr lang="en-IN"/>
          </a:p>
        </p:txBody>
      </p:sp>
      <p:sp>
        <p:nvSpPr>
          <p:cNvPr id="3" name="Text 1"/>
          <p:cNvSpPr/>
          <p:nvPr/>
        </p:nvSpPr>
        <p:spPr>
          <a:xfrm>
            <a:off x="1161812" y="594836"/>
            <a:ext cx="1587818" cy="209193"/>
          </a:xfrm>
          <a:prstGeom prst="rect">
            <a:avLst/>
          </a:prstGeom>
          <a:noFill/>
          <a:ln/>
        </p:spPr>
        <p:txBody>
          <a:bodyPr wrap="none" lIns="0" tIns="0" rIns="0" bIns="0" rtlCol="0" anchor="t"/>
          <a:lstStyle/>
          <a:p>
            <a:pPr marL="0" indent="0" algn="l">
              <a:lnSpc>
                <a:spcPts val="1600"/>
              </a:lnSpc>
              <a:buNone/>
            </a:pPr>
            <a:r>
              <a:rPr lang="en-US" sz="1100" dirty="0">
                <a:solidFill>
                  <a:srgbClr val="E0D6DE"/>
                </a:solidFill>
                <a:latin typeface="Noto Sans TC" pitchFamily="34" charset="0"/>
                <a:ea typeface="Noto Sans TC" pitchFamily="34" charset="-122"/>
                <a:cs typeface="Noto Sans TC" pitchFamily="34" charset="-120"/>
              </a:rPr>
              <a:t>EXPERIMENTAL DESIGN</a:t>
            </a:r>
            <a:endParaRPr lang="en-US" sz="1100" dirty="0"/>
          </a:p>
        </p:txBody>
      </p:sp>
      <p:sp>
        <p:nvSpPr>
          <p:cNvPr id="4" name="Text 2"/>
          <p:cNvSpPr/>
          <p:nvPr/>
        </p:nvSpPr>
        <p:spPr>
          <a:xfrm>
            <a:off x="1052989" y="916424"/>
            <a:ext cx="8454628" cy="453747"/>
          </a:xfrm>
          <a:prstGeom prst="rect">
            <a:avLst/>
          </a:prstGeom>
          <a:noFill/>
          <a:ln/>
        </p:spPr>
        <p:txBody>
          <a:bodyPr wrap="none" lIns="0" tIns="0" rIns="0" bIns="0" rtlCol="0" anchor="t"/>
          <a:lstStyle/>
          <a:p>
            <a:pPr marL="0" indent="0" algn="l">
              <a:lnSpc>
                <a:spcPts val="3550"/>
              </a:lnSpc>
              <a:buNone/>
            </a:pPr>
            <a:r>
              <a:rPr lang="en-US" sz="2850" dirty="0">
                <a:solidFill>
                  <a:srgbClr val="97B8FF"/>
                </a:solidFill>
                <a:latin typeface="Sora Medium" pitchFamily="34" charset="0"/>
                <a:ea typeface="Sora Medium" pitchFamily="34" charset="-122"/>
                <a:cs typeface="Sora Medium" pitchFamily="34" charset="-120"/>
              </a:rPr>
              <a:t>Stratified Data Splitting for Robust Evaluation</a:t>
            </a:r>
            <a:endParaRPr lang="en-US" sz="2850" dirty="0"/>
          </a:p>
        </p:txBody>
      </p:sp>
      <p:pic>
        <p:nvPicPr>
          <p:cNvPr id="5" name="Image 0" descr="preencoded.png"/>
          <p:cNvPicPr>
            <a:picLocks noChangeAspect="1"/>
          </p:cNvPicPr>
          <p:nvPr/>
        </p:nvPicPr>
        <p:blipFill>
          <a:blip r:embed="rId3"/>
          <a:stretch>
            <a:fillRect/>
          </a:stretch>
        </p:blipFill>
        <p:spPr>
          <a:xfrm>
            <a:off x="3637240" y="1587937"/>
            <a:ext cx="7355919" cy="4365784"/>
          </a:xfrm>
          <a:prstGeom prst="rect">
            <a:avLst/>
          </a:prstGeom>
        </p:spPr>
      </p:pic>
      <p:pic>
        <p:nvPicPr>
          <p:cNvPr id="6" name="Image 1"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314989" y="2655007"/>
            <a:ext cx="626207" cy="626206"/>
          </a:xfrm>
          <a:prstGeom prst="rect">
            <a:avLst/>
          </a:prstGeom>
        </p:spPr>
      </p:pic>
      <p:sp>
        <p:nvSpPr>
          <p:cNvPr id="7" name="Text 3"/>
          <p:cNvSpPr/>
          <p:nvPr/>
        </p:nvSpPr>
        <p:spPr>
          <a:xfrm>
            <a:off x="8757079" y="4941052"/>
            <a:ext cx="1828523" cy="352241"/>
          </a:xfrm>
          <a:prstGeom prst="rect">
            <a:avLst/>
          </a:prstGeom>
          <a:noFill/>
          <a:ln/>
        </p:spPr>
        <p:txBody>
          <a:bodyPr wrap="none" lIns="0" tIns="0" rIns="0" bIns="0" rtlCol="0" anchor="t"/>
          <a:lstStyle/>
          <a:p>
            <a:pPr marL="0" indent="0" algn="ctr">
              <a:lnSpc>
                <a:spcPts val="2750"/>
              </a:lnSpc>
              <a:buNone/>
            </a:pPr>
            <a:r>
              <a:rPr lang="en-US" sz="2200" dirty="0">
                <a:solidFill>
                  <a:srgbClr val="E0D6DE"/>
                </a:solidFill>
                <a:latin typeface="Sora Medium" pitchFamily="34" charset="0"/>
                <a:ea typeface="Sora Medium" pitchFamily="34" charset="-122"/>
                <a:cs typeface="Sora Medium" pitchFamily="34" charset="-120"/>
              </a:rPr>
              <a:t>Testing</a:t>
            </a:r>
            <a:endParaRPr lang="en-US" sz="2200" dirty="0"/>
          </a:p>
        </p:txBody>
      </p:sp>
      <p:pic>
        <p:nvPicPr>
          <p:cNvPr id="8" name="Image 2" descr="preencoded.png"/>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022486" y="2656181"/>
            <a:ext cx="626207" cy="626207"/>
          </a:xfrm>
          <a:prstGeom prst="rect">
            <a:avLst/>
          </a:prstGeom>
        </p:spPr>
      </p:pic>
      <p:sp>
        <p:nvSpPr>
          <p:cNvPr id="9" name="Text 4"/>
          <p:cNvSpPr/>
          <p:nvPr/>
        </p:nvSpPr>
        <p:spPr>
          <a:xfrm>
            <a:off x="6452638" y="4941052"/>
            <a:ext cx="1828523" cy="352241"/>
          </a:xfrm>
          <a:prstGeom prst="rect">
            <a:avLst/>
          </a:prstGeom>
          <a:noFill/>
          <a:ln/>
        </p:spPr>
        <p:txBody>
          <a:bodyPr wrap="none" lIns="0" tIns="0" rIns="0" bIns="0" rtlCol="0" anchor="t"/>
          <a:lstStyle/>
          <a:p>
            <a:pPr marL="0" indent="0" algn="ctr">
              <a:lnSpc>
                <a:spcPts val="2750"/>
              </a:lnSpc>
              <a:buNone/>
            </a:pPr>
            <a:r>
              <a:rPr lang="en-US" sz="2200" dirty="0">
                <a:solidFill>
                  <a:srgbClr val="E0D6DE"/>
                </a:solidFill>
                <a:latin typeface="Sora Medium" pitchFamily="34" charset="0"/>
                <a:ea typeface="Sora Medium" pitchFamily="34" charset="-122"/>
                <a:cs typeface="Sora Medium" pitchFamily="34" charset="-120"/>
              </a:rPr>
              <a:t>Validation</a:t>
            </a:r>
            <a:endParaRPr lang="en-US" sz="2200" dirty="0"/>
          </a:p>
        </p:txBody>
      </p:sp>
      <p:pic>
        <p:nvPicPr>
          <p:cNvPr id="10" name="Image 3" descr="preencoded.png"/>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718046" y="2656181"/>
            <a:ext cx="626206" cy="626207"/>
          </a:xfrm>
          <a:prstGeom prst="rect">
            <a:avLst/>
          </a:prstGeom>
        </p:spPr>
      </p:pic>
      <p:sp>
        <p:nvSpPr>
          <p:cNvPr id="11" name="Text 5"/>
          <p:cNvSpPr/>
          <p:nvPr/>
        </p:nvSpPr>
        <p:spPr>
          <a:xfrm>
            <a:off x="4110625" y="4941052"/>
            <a:ext cx="1828523" cy="352241"/>
          </a:xfrm>
          <a:prstGeom prst="rect">
            <a:avLst/>
          </a:prstGeom>
          <a:noFill/>
          <a:ln/>
        </p:spPr>
        <p:txBody>
          <a:bodyPr wrap="none" lIns="0" tIns="0" rIns="0" bIns="0" rtlCol="0" anchor="t"/>
          <a:lstStyle/>
          <a:p>
            <a:pPr marL="0" indent="0" algn="ctr">
              <a:lnSpc>
                <a:spcPts val="2750"/>
              </a:lnSpc>
              <a:buNone/>
            </a:pPr>
            <a:r>
              <a:rPr lang="en-US" sz="2200" dirty="0">
                <a:solidFill>
                  <a:srgbClr val="E0D6DE"/>
                </a:solidFill>
                <a:latin typeface="Sora Medium" pitchFamily="34" charset="0"/>
                <a:ea typeface="Sora Medium" pitchFamily="34" charset="-122"/>
                <a:cs typeface="Sora Medium" pitchFamily="34" charset="-120"/>
              </a:rPr>
              <a:t>Training</a:t>
            </a:r>
            <a:endParaRPr lang="en-US" sz="2200" dirty="0"/>
          </a:p>
        </p:txBody>
      </p:sp>
      <p:sp>
        <p:nvSpPr>
          <p:cNvPr id="12" name="Text 6"/>
          <p:cNvSpPr/>
          <p:nvPr/>
        </p:nvSpPr>
        <p:spPr>
          <a:xfrm>
            <a:off x="1052989" y="6117074"/>
            <a:ext cx="12524423" cy="522922"/>
          </a:xfrm>
          <a:prstGeom prst="rect">
            <a:avLst/>
          </a:prstGeom>
          <a:noFill/>
          <a:ln/>
        </p:spPr>
        <p:txBody>
          <a:bodyPr wrap="square" lIns="0" tIns="0" rIns="0" bIns="0" rtlCol="0" anchor="t"/>
          <a:lstStyle/>
          <a:p>
            <a:pPr marL="0" indent="0" algn="l">
              <a:lnSpc>
                <a:spcPts val="2050"/>
              </a:lnSpc>
              <a:buNone/>
            </a:pPr>
            <a:r>
              <a:rPr lang="en-US" sz="1400" dirty="0">
                <a:solidFill>
                  <a:srgbClr val="E0D6DE"/>
                </a:solidFill>
                <a:latin typeface="Noto Sans TC" pitchFamily="34" charset="0"/>
                <a:ea typeface="Noto Sans TC" pitchFamily="34" charset="-122"/>
                <a:cs typeface="Noto Sans TC" pitchFamily="34" charset="-120"/>
              </a:rPr>
              <a:t>To ensure unbiased model evaluation and prevent data leakage, the ResumeAtlas dataset was strategically split into three subsets, maintaining class distribution through stratification.</a:t>
            </a:r>
            <a:endParaRPr lang="en-US" sz="1400" dirty="0"/>
          </a:p>
        </p:txBody>
      </p:sp>
      <p:sp>
        <p:nvSpPr>
          <p:cNvPr id="13" name="Text 7"/>
          <p:cNvSpPr/>
          <p:nvPr/>
        </p:nvSpPr>
        <p:spPr>
          <a:xfrm>
            <a:off x="1052989" y="6803350"/>
            <a:ext cx="12524423" cy="885825"/>
          </a:xfrm>
          <a:prstGeom prst="rect">
            <a:avLst/>
          </a:prstGeom>
          <a:noFill/>
          <a:ln/>
        </p:spPr>
        <p:txBody>
          <a:bodyPr wrap="square" lIns="0" tIns="0" rIns="0" bIns="0" rtlCol="0" anchor="t"/>
          <a:lstStyle/>
          <a:p>
            <a:pPr marL="342900" indent="-342900" algn="l">
              <a:lnSpc>
                <a:spcPts val="2050"/>
              </a:lnSpc>
              <a:buSzPct val="100000"/>
              <a:buChar char="•"/>
            </a:pPr>
            <a:r>
              <a:rPr lang="en-US" sz="1400" b="1" dirty="0">
                <a:solidFill>
                  <a:srgbClr val="E0D6DE"/>
                </a:solidFill>
                <a:latin typeface="Noto Sans TC" pitchFamily="34" charset="0"/>
                <a:ea typeface="Noto Sans TC" pitchFamily="34" charset="-122"/>
                <a:cs typeface="Noto Sans TC" pitchFamily="34" charset="-120"/>
              </a:rPr>
              <a:t>Training Set:</a:t>
            </a:r>
            <a:r>
              <a:rPr lang="en-US" sz="1400" dirty="0">
                <a:solidFill>
                  <a:srgbClr val="E0D6DE"/>
                </a:solidFill>
                <a:latin typeface="Noto Sans TC" pitchFamily="34" charset="0"/>
                <a:ea typeface="Noto Sans TC" pitchFamily="34" charset="-122"/>
                <a:cs typeface="Noto Sans TC" pitchFamily="34" charset="-120"/>
              </a:rPr>
              <a:t> 70% (9,372 samples) - Used for model learning and parameter optimization.</a:t>
            </a:r>
            <a:endParaRPr lang="en-US" sz="1400" dirty="0"/>
          </a:p>
          <a:p>
            <a:pPr marL="342900" indent="-342900" algn="l">
              <a:lnSpc>
                <a:spcPts val="2050"/>
              </a:lnSpc>
              <a:buSzPct val="100000"/>
              <a:buChar char="•"/>
            </a:pPr>
            <a:r>
              <a:rPr lang="en-US" sz="1400" b="1" dirty="0">
                <a:solidFill>
                  <a:srgbClr val="E0D6DE"/>
                </a:solidFill>
                <a:latin typeface="Noto Sans TC" pitchFamily="34" charset="0"/>
                <a:ea typeface="Noto Sans TC" pitchFamily="34" charset="-122"/>
                <a:cs typeface="Noto Sans TC" pitchFamily="34" charset="-120"/>
              </a:rPr>
              <a:t>Validation Set:</a:t>
            </a:r>
            <a:r>
              <a:rPr lang="en-US" sz="1400" dirty="0">
                <a:solidFill>
                  <a:srgbClr val="E0D6DE"/>
                </a:solidFill>
                <a:latin typeface="Noto Sans TC" pitchFamily="34" charset="0"/>
                <a:ea typeface="Noto Sans TC" pitchFamily="34" charset="-122"/>
                <a:cs typeface="Noto Sans TC" pitchFamily="34" charset="-120"/>
              </a:rPr>
              <a:t> 10% (1,339 samples) - Utilized for hyperparameter tuning and early stopping to prevent overfitting.</a:t>
            </a:r>
            <a:endParaRPr lang="en-US" sz="1400" dirty="0"/>
          </a:p>
          <a:p>
            <a:pPr marL="342900" indent="-342900" algn="l">
              <a:lnSpc>
                <a:spcPts val="2050"/>
              </a:lnSpc>
              <a:buSzPct val="100000"/>
              <a:buChar char="•"/>
            </a:pPr>
            <a:r>
              <a:rPr lang="en-US" sz="1400" b="1" dirty="0">
                <a:solidFill>
                  <a:srgbClr val="E0D6DE"/>
                </a:solidFill>
                <a:latin typeface="Noto Sans TC" pitchFamily="34" charset="0"/>
                <a:ea typeface="Noto Sans TC" pitchFamily="34" charset="-122"/>
                <a:cs typeface="Noto Sans TC" pitchFamily="34" charset="-120"/>
              </a:rPr>
              <a:t>Testing Set:</a:t>
            </a:r>
            <a:r>
              <a:rPr lang="en-US" sz="1400" dirty="0">
                <a:solidFill>
                  <a:srgbClr val="E0D6DE"/>
                </a:solidFill>
                <a:latin typeface="Noto Sans TC" pitchFamily="34" charset="0"/>
                <a:ea typeface="Noto Sans TC" pitchFamily="34" charset="-122"/>
                <a:cs typeface="Noto Sans TC" pitchFamily="34" charset="-120"/>
              </a:rPr>
              <a:t> 20% (2,678 samples) - Reserved for final, unseen performance evaluation of the trained models.</a:t>
            </a:r>
            <a:endParaRPr lang="en-US" sz="14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1862138" y="468273"/>
            <a:ext cx="1026438" cy="266343"/>
          </a:xfrm>
          <a:prstGeom prst="roundRect">
            <a:avLst>
              <a:gd name="adj" fmla="val 7121"/>
            </a:avLst>
          </a:prstGeom>
          <a:solidFill>
            <a:srgbClr val="00184D"/>
          </a:solidFill>
          <a:ln/>
        </p:spPr>
        <p:txBody>
          <a:bodyPr/>
          <a:lstStyle/>
          <a:p>
            <a:endParaRPr lang="en-IN"/>
          </a:p>
        </p:txBody>
      </p:sp>
      <p:sp>
        <p:nvSpPr>
          <p:cNvPr id="3" name="Text 1"/>
          <p:cNvSpPr/>
          <p:nvPr/>
        </p:nvSpPr>
        <p:spPr>
          <a:xfrm>
            <a:off x="1956911" y="515660"/>
            <a:ext cx="836890" cy="171569"/>
          </a:xfrm>
          <a:prstGeom prst="rect">
            <a:avLst/>
          </a:prstGeom>
          <a:noFill/>
          <a:ln/>
        </p:spPr>
        <p:txBody>
          <a:bodyPr wrap="none" lIns="0" tIns="0" rIns="0" bIns="0" rtlCol="0" anchor="t"/>
          <a:lstStyle/>
          <a:p>
            <a:pPr marL="0" indent="0" algn="l">
              <a:lnSpc>
                <a:spcPts val="1350"/>
              </a:lnSpc>
              <a:buNone/>
            </a:pPr>
            <a:r>
              <a:rPr lang="en-US" sz="950" dirty="0">
                <a:solidFill>
                  <a:srgbClr val="E0D6DE"/>
                </a:solidFill>
                <a:latin typeface="Noto Sans TC" pitchFamily="34" charset="0"/>
                <a:ea typeface="Noto Sans TC" pitchFamily="34" charset="-122"/>
                <a:cs typeface="Noto Sans TC" pitchFamily="34" charset="-120"/>
              </a:rPr>
              <a:t>CLASSICAL ML</a:t>
            </a:r>
            <a:endParaRPr lang="en-US" sz="950" dirty="0"/>
          </a:p>
        </p:txBody>
      </p:sp>
      <p:sp>
        <p:nvSpPr>
          <p:cNvPr id="4" name="Text 2"/>
          <p:cNvSpPr/>
          <p:nvPr/>
        </p:nvSpPr>
        <p:spPr>
          <a:xfrm>
            <a:off x="1862138" y="778669"/>
            <a:ext cx="7858482" cy="395049"/>
          </a:xfrm>
          <a:prstGeom prst="rect">
            <a:avLst/>
          </a:prstGeom>
          <a:noFill/>
          <a:ln/>
        </p:spPr>
        <p:txBody>
          <a:bodyPr wrap="none" lIns="0" tIns="0" rIns="0" bIns="0" rtlCol="0" anchor="t"/>
          <a:lstStyle/>
          <a:p>
            <a:pPr marL="0" indent="0" algn="l">
              <a:lnSpc>
                <a:spcPts val="3100"/>
              </a:lnSpc>
              <a:buNone/>
            </a:pPr>
            <a:r>
              <a:rPr lang="en-US" sz="2450" dirty="0">
                <a:solidFill>
                  <a:srgbClr val="97B8FF"/>
                </a:solidFill>
                <a:latin typeface="Sora Medium" pitchFamily="34" charset="0"/>
                <a:ea typeface="Sora Medium" pitchFamily="34" charset="-122"/>
                <a:cs typeface="Sora Medium" pitchFamily="34" charset="-120"/>
              </a:rPr>
              <a:t>Classical Machine Learning Pipeline Architecture</a:t>
            </a:r>
            <a:endParaRPr lang="en-US" sz="2450" dirty="0"/>
          </a:p>
        </p:txBody>
      </p:sp>
      <p:pic>
        <p:nvPicPr>
          <p:cNvPr id="5" name="Image 0" descr="preencoded.png"/>
          <p:cNvPicPr>
            <a:picLocks noChangeAspect="1"/>
          </p:cNvPicPr>
          <p:nvPr/>
        </p:nvPicPr>
        <p:blipFill>
          <a:blip r:embed="rId3"/>
          <a:stretch>
            <a:fillRect/>
          </a:stretch>
        </p:blipFill>
        <p:spPr>
          <a:xfrm>
            <a:off x="2450306" y="1338858"/>
            <a:ext cx="9729668" cy="5316617"/>
          </a:xfrm>
          <a:prstGeom prst="rect">
            <a:avLst/>
          </a:prstGeom>
        </p:spPr>
      </p:pic>
      <p:sp>
        <p:nvSpPr>
          <p:cNvPr id="6" name="Text 3"/>
          <p:cNvSpPr/>
          <p:nvPr/>
        </p:nvSpPr>
        <p:spPr>
          <a:xfrm>
            <a:off x="3733364" y="3676647"/>
            <a:ext cx="2254415" cy="613447"/>
          </a:xfrm>
          <a:prstGeom prst="rect">
            <a:avLst/>
          </a:prstGeom>
          <a:noFill/>
          <a:ln/>
        </p:spPr>
        <p:txBody>
          <a:bodyPr wrap="square" lIns="0" tIns="0" rIns="0" bIns="0" rtlCol="0" anchor="t"/>
          <a:lstStyle/>
          <a:p>
            <a:pPr marL="0" indent="0" algn="ctr">
              <a:lnSpc>
                <a:spcPts val="2400"/>
              </a:lnSpc>
              <a:buNone/>
            </a:pPr>
            <a:r>
              <a:rPr lang="en-US" sz="1900" dirty="0">
                <a:solidFill>
                  <a:srgbClr val="97B8FF"/>
                </a:solidFill>
                <a:latin typeface="Sora Medium" pitchFamily="34" charset="0"/>
                <a:ea typeface="Sora Medium" pitchFamily="34" charset="-122"/>
                <a:cs typeface="Sora Medium" pitchFamily="34" charset="-120"/>
              </a:rPr>
              <a:t>Text Preprocessing</a:t>
            </a:r>
            <a:endParaRPr lang="en-US" sz="1900" dirty="0"/>
          </a:p>
        </p:txBody>
      </p:sp>
      <p:sp>
        <p:nvSpPr>
          <p:cNvPr id="7" name="Text 4"/>
          <p:cNvSpPr/>
          <p:nvPr/>
        </p:nvSpPr>
        <p:spPr>
          <a:xfrm>
            <a:off x="9426146" y="3642055"/>
            <a:ext cx="2254416" cy="613447"/>
          </a:xfrm>
          <a:prstGeom prst="rect">
            <a:avLst/>
          </a:prstGeom>
          <a:noFill/>
          <a:ln/>
        </p:spPr>
        <p:txBody>
          <a:bodyPr wrap="square" lIns="0" tIns="0" rIns="0" bIns="0" rtlCol="0" anchor="t"/>
          <a:lstStyle/>
          <a:p>
            <a:pPr marL="0" indent="0" algn="ctr">
              <a:lnSpc>
                <a:spcPts val="2400"/>
              </a:lnSpc>
              <a:buNone/>
            </a:pPr>
            <a:r>
              <a:rPr lang="en-US" sz="1900" dirty="0">
                <a:solidFill>
                  <a:srgbClr val="97B8FF"/>
                </a:solidFill>
                <a:latin typeface="Sora Medium" pitchFamily="34" charset="0"/>
                <a:ea typeface="Sora Medium" pitchFamily="34" charset="-122"/>
                <a:cs typeface="Sora Medium" pitchFamily="34" charset="-120"/>
              </a:rPr>
              <a:t>Feature Extraction</a:t>
            </a:r>
            <a:endParaRPr lang="en-US" sz="1900" dirty="0"/>
          </a:p>
        </p:txBody>
      </p:sp>
      <p:sp>
        <p:nvSpPr>
          <p:cNvPr id="8" name="Text 5"/>
          <p:cNvSpPr/>
          <p:nvPr/>
        </p:nvSpPr>
        <p:spPr>
          <a:xfrm>
            <a:off x="6645189" y="3806493"/>
            <a:ext cx="2254416" cy="306723"/>
          </a:xfrm>
          <a:prstGeom prst="rect">
            <a:avLst/>
          </a:prstGeom>
          <a:noFill/>
          <a:ln/>
        </p:spPr>
        <p:txBody>
          <a:bodyPr wrap="none" lIns="0" tIns="0" rIns="0" bIns="0" rtlCol="0" anchor="t"/>
          <a:lstStyle/>
          <a:p>
            <a:pPr marL="0" indent="0" algn="ctr">
              <a:lnSpc>
                <a:spcPts val="2400"/>
              </a:lnSpc>
              <a:buNone/>
            </a:pPr>
            <a:r>
              <a:rPr lang="en-US" sz="1900" dirty="0">
                <a:solidFill>
                  <a:srgbClr val="97B8FF"/>
                </a:solidFill>
                <a:latin typeface="Sora Medium" pitchFamily="34" charset="0"/>
                <a:ea typeface="Sora Medium" pitchFamily="34" charset="-122"/>
                <a:cs typeface="Sora Medium" pitchFamily="34" charset="-120"/>
              </a:rPr>
              <a:t>Model Training</a:t>
            </a:r>
            <a:endParaRPr lang="en-US" sz="1900" dirty="0"/>
          </a:p>
        </p:txBody>
      </p:sp>
      <p:sp>
        <p:nvSpPr>
          <p:cNvPr id="9" name="Text 6"/>
          <p:cNvSpPr/>
          <p:nvPr/>
        </p:nvSpPr>
        <p:spPr>
          <a:xfrm>
            <a:off x="1862138" y="6779300"/>
            <a:ext cx="10906006" cy="429101"/>
          </a:xfrm>
          <a:prstGeom prst="rect">
            <a:avLst/>
          </a:prstGeom>
          <a:noFill/>
          <a:ln/>
        </p:spPr>
        <p:txBody>
          <a:bodyPr wrap="square" lIns="0" tIns="0" rIns="0" bIns="0" rtlCol="0" anchor="t"/>
          <a:lstStyle/>
          <a:p>
            <a:pPr marL="0" indent="0" algn="l">
              <a:lnSpc>
                <a:spcPts val="1650"/>
              </a:lnSpc>
              <a:buNone/>
            </a:pPr>
            <a:r>
              <a:rPr lang="en-US" sz="1200" dirty="0">
                <a:solidFill>
                  <a:srgbClr val="E0D6DE"/>
                </a:solidFill>
                <a:latin typeface="Noto Sans TC" pitchFamily="34" charset="0"/>
                <a:ea typeface="Noto Sans TC" pitchFamily="34" charset="-122"/>
                <a:cs typeface="Noto Sans TC" pitchFamily="34" charset="-120"/>
              </a:rPr>
              <a:t>The classical machine learning pipeline involves sequential stages from raw text to classified output. This structured approach allows for clear feature engineering and model interpretability.</a:t>
            </a:r>
            <a:endParaRPr lang="en-US" sz="1200" dirty="0"/>
          </a:p>
        </p:txBody>
      </p:sp>
      <p:sp>
        <p:nvSpPr>
          <p:cNvPr id="10" name="Text 7"/>
          <p:cNvSpPr/>
          <p:nvPr/>
        </p:nvSpPr>
        <p:spPr>
          <a:xfrm>
            <a:off x="1862138" y="7332226"/>
            <a:ext cx="10906006" cy="429101"/>
          </a:xfrm>
          <a:prstGeom prst="rect">
            <a:avLst/>
          </a:prstGeom>
          <a:noFill/>
          <a:ln/>
        </p:spPr>
        <p:txBody>
          <a:bodyPr wrap="square" lIns="0" tIns="0" rIns="0" bIns="0" rtlCol="0" anchor="t"/>
          <a:lstStyle/>
          <a:p>
            <a:pPr marL="0" indent="0" algn="l">
              <a:lnSpc>
                <a:spcPts val="1650"/>
              </a:lnSpc>
              <a:buNone/>
            </a:pPr>
            <a:r>
              <a:rPr lang="en-US" sz="1200" dirty="0">
                <a:solidFill>
                  <a:srgbClr val="E0D6DE"/>
                </a:solidFill>
                <a:latin typeface="Noto Sans TC" pitchFamily="34" charset="0"/>
                <a:ea typeface="Noto Sans TC" pitchFamily="34" charset="-122"/>
                <a:cs typeface="Noto Sans TC" pitchFamily="34" charset="-120"/>
              </a:rPr>
              <a:t>Each stage plays a critical role in transforming unstructured text data into a format suitable for traditional algorithms, culminating in a robust evaluation of classification performance.</a:t>
            </a:r>
            <a:endParaRPr lang="en-US" sz="12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793790" y="1532930"/>
            <a:ext cx="2228850" cy="426244"/>
          </a:xfrm>
          <a:prstGeom prst="roundRect">
            <a:avLst>
              <a:gd name="adj" fmla="val 6386"/>
            </a:avLst>
          </a:prstGeom>
          <a:solidFill>
            <a:srgbClr val="00184D"/>
          </a:solidFill>
          <a:ln/>
        </p:spPr>
        <p:txBody>
          <a:bodyPr/>
          <a:lstStyle/>
          <a:p>
            <a:endParaRPr lang="en-IN"/>
          </a:p>
        </p:txBody>
      </p:sp>
      <p:sp>
        <p:nvSpPr>
          <p:cNvPr id="3" name="Text 1"/>
          <p:cNvSpPr/>
          <p:nvPr/>
        </p:nvSpPr>
        <p:spPr>
          <a:xfrm>
            <a:off x="929878" y="1600914"/>
            <a:ext cx="1956673" cy="290274"/>
          </a:xfrm>
          <a:prstGeom prst="rect">
            <a:avLst/>
          </a:prstGeom>
          <a:noFill/>
          <a:ln/>
        </p:spPr>
        <p:txBody>
          <a:bodyPr wrap="none" lIns="0" tIns="0" rIns="0" bIns="0" rtlCol="0" anchor="t"/>
          <a:lstStyle/>
          <a:p>
            <a:pPr marL="0" indent="0" algn="l">
              <a:lnSpc>
                <a:spcPts val="2250"/>
              </a:lnSpc>
              <a:buNone/>
            </a:pPr>
            <a:r>
              <a:rPr lang="en-US" sz="1400" dirty="0">
                <a:solidFill>
                  <a:srgbClr val="E0D6DE"/>
                </a:solidFill>
                <a:latin typeface="Noto Sans TC" pitchFamily="34" charset="0"/>
                <a:ea typeface="Noto Sans TC" pitchFamily="34" charset="-122"/>
                <a:cs typeface="Noto Sans TC" pitchFamily="34" charset="-120"/>
              </a:rPr>
              <a:t>CLASSICAL ML MODELS</a:t>
            </a:r>
            <a:endParaRPr lang="en-US" sz="1400" dirty="0"/>
          </a:p>
        </p:txBody>
      </p:sp>
      <p:sp>
        <p:nvSpPr>
          <p:cNvPr id="4" name="Text 2"/>
          <p:cNvSpPr/>
          <p:nvPr/>
        </p:nvSpPr>
        <p:spPr>
          <a:xfrm>
            <a:off x="793790" y="2049899"/>
            <a:ext cx="9485709" cy="566976"/>
          </a:xfrm>
          <a:prstGeom prst="rect">
            <a:avLst/>
          </a:prstGeom>
          <a:noFill/>
          <a:ln/>
        </p:spPr>
        <p:txBody>
          <a:bodyPr wrap="none" lIns="0" tIns="0" rIns="0" bIns="0" rtlCol="0" anchor="t"/>
          <a:lstStyle/>
          <a:p>
            <a:pPr marL="0" indent="0" algn="l">
              <a:lnSpc>
                <a:spcPts val="4450"/>
              </a:lnSpc>
              <a:buNone/>
            </a:pPr>
            <a:r>
              <a:rPr lang="en-US" sz="3550" dirty="0">
                <a:solidFill>
                  <a:srgbClr val="97B8FF"/>
                </a:solidFill>
                <a:latin typeface="Sora Medium" pitchFamily="34" charset="0"/>
                <a:ea typeface="Sora Medium" pitchFamily="34" charset="-122"/>
                <a:cs typeface="Sora Medium" pitchFamily="34" charset="-120"/>
              </a:rPr>
              <a:t>Feature Engineering and Model Selection</a:t>
            </a:r>
            <a:endParaRPr lang="en-US" sz="3550" dirty="0"/>
          </a:p>
        </p:txBody>
      </p:sp>
      <p:sp>
        <p:nvSpPr>
          <p:cNvPr id="5" name="Shape 3"/>
          <p:cNvSpPr/>
          <p:nvPr/>
        </p:nvSpPr>
        <p:spPr>
          <a:xfrm>
            <a:off x="793790" y="2957036"/>
            <a:ext cx="13042821" cy="2758559"/>
          </a:xfrm>
          <a:prstGeom prst="roundRect">
            <a:avLst>
              <a:gd name="adj" fmla="val 1233"/>
            </a:avLst>
          </a:prstGeom>
          <a:solidFill>
            <a:srgbClr val="26262B"/>
          </a:solidFill>
          <a:ln/>
        </p:spPr>
        <p:txBody>
          <a:bodyPr/>
          <a:lstStyle/>
          <a:p>
            <a:endParaRPr lang="en-IN"/>
          </a:p>
        </p:txBody>
      </p:sp>
      <p:sp>
        <p:nvSpPr>
          <p:cNvPr id="6" name="Shape 4"/>
          <p:cNvSpPr/>
          <p:nvPr/>
        </p:nvSpPr>
        <p:spPr>
          <a:xfrm>
            <a:off x="793790" y="2957036"/>
            <a:ext cx="4347567" cy="2758559"/>
          </a:xfrm>
          <a:prstGeom prst="roundRect">
            <a:avLst>
              <a:gd name="adj" fmla="val 1233"/>
            </a:avLst>
          </a:prstGeom>
          <a:solidFill>
            <a:srgbClr val="26262B"/>
          </a:solidFill>
          <a:ln/>
        </p:spPr>
        <p:txBody>
          <a:bodyPr/>
          <a:lstStyle/>
          <a:p>
            <a:endParaRPr lang="en-IN"/>
          </a:p>
        </p:txBody>
      </p:sp>
      <p:sp>
        <p:nvSpPr>
          <p:cNvPr id="7" name="Text 5"/>
          <p:cNvSpPr/>
          <p:nvPr/>
        </p:nvSpPr>
        <p:spPr>
          <a:xfrm>
            <a:off x="1020604" y="3183850"/>
            <a:ext cx="3553778" cy="708660"/>
          </a:xfrm>
          <a:prstGeom prst="rect">
            <a:avLst/>
          </a:prstGeom>
          <a:noFill/>
          <a:ln/>
        </p:spPr>
        <p:txBody>
          <a:bodyPr wrap="square" lIns="0" tIns="0" rIns="0" bIns="0" rtlCol="0" anchor="t"/>
          <a:lstStyle/>
          <a:p>
            <a:pPr marL="0" indent="0" algn="l">
              <a:lnSpc>
                <a:spcPts val="2750"/>
              </a:lnSpc>
              <a:buNone/>
            </a:pPr>
            <a:r>
              <a:rPr lang="en-US" sz="2200" dirty="0">
                <a:solidFill>
                  <a:srgbClr val="E0D6DE"/>
                </a:solidFill>
                <a:latin typeface="Sora Medium" pitchFamily="34" charset="0"/>
                <a:ea typeface="Sora Medium" pitchFamily="34" charset="-122"/>
                <a:cs typeface="Sora Medium" pitchFamily="34" charset="-120"/>
              </a:rPr>
              <a:t>Bag-of-Words (BoW) + Linear SVM</a:t>
            </a:r>
            <a:endParaRPr lang="en-US" sz="2200" dirty="0"/>
          </a:p>
        </p:txBody>
      </p:sp>
      <p:sp>
        <p:nvSpPr>
          <p:cNvPr id="8" name="Text 6"/>
          <p:cNvSpPr/>
          <p:nvPr/>
        </p:nvSpPr>
        <p:spPr>
          <a:xfrm>
            <a:off x="1020604" y="4028599"/>
            <a:ext cx="3553778" cy="1451610"/>
          </a:xfrm>
          <a:prstGeom prst="rect">
            <a:avLst/>
          </a:prstGeom>
          <a:noFill/>
          <a:ln/>
        </p:spPr>
        <p:txBody>
          <a:bodyPr wrap="square" lIns="0" tIns="0" rIns="0" bIns="0" rtlCol="0" anchor="t"/>
          <a:lstStyle/>
          <a:p>
            <a:pPr marL="0" indent="0" algn="l">
              <a:lnSpc>
                <a:spcPts val="2850"/>
              </a:lnSpc>
              <a:buNone/>
            </a:pPr>
            <a:r>
              <a:rPr lang="en-US" sz="1750" dirty="0">
                <a:solidFill>
                  <a:srgbClr val="E0D6DE"/>
                </a:solidFill>
                <a:latin typeface="Noto Sans TC" pitchFamily="34" charset="0"/>
                <a:ea typeface="Noto Sans TC" pitchFamily="34" charset="-122"/>
                <a:cs typeface="Noto Sans TC" pitchFamily="34" charset="-120"/>
              </a:rPr>
              <a:t>Simple yet effective frequency-based feature representation, combined with a powerful linear classifier.</a:t>
            </a:r>
            <a:endParaRPr lang="en-US" sz="1750" dirty="0"/>
          </a:p>
        </p:txBody>
      </p:sp>
      <p:sp>
        <p:nvSpPr>
          <p:cNvPr id="9" name="Shape 7"/>
          <p:cNvSpPr/>
          <p:nvPr/>
        </p:nvSpPr>
        <p:spPr>
          <a:xfrm>
            <a:off x="5141357" y="2957036"/>
            <a:ext cx="4347567" cy="2758559"/>
          </a:xfrm>
          <a:prstGeom prst="rect">
            <a:avLst/>
          </a:prstGeom>
          <a:solidFill>
            <a:srgbClr val="26262B"/>
          </a:solidFill>
          <a:ln/>
        </p:spPr>
        <p:txBody>
          <a:bodyPr/>
          <a:lstStyle/>
          <a:p>
            <a:endParaRPr lang="en-IN"/>
          </a:p>
        </p:txBody>
      </p:sp>
      <p:sp>
        <p:nvSpPr>
          <p:cNvPr id="10" name="Shape 8"/>
          <p:cNvSpPr/>
          <p:nvPr/>
        </p:nvSpPr>
        <p:spPr>
          <a:xfrm>
            <a:off x="5141357" y="2957036"/>
            <a:ext cx="30480" cy="2758559"/>
          </a:xfrm>
          <a:prstGeom prst="roundRect">
            <a:avLst>
              <a:gd name="adj" fmla="val 111628"/>
            </a:avLst>
          </a:prstGeom>
          <a:solidFill>
            <a:srgbClr val="3F3F44"/>
          </a:solidFill>
          <a:ln/>
        </p:spPr>
        <p:txBody>
          <a:bodyPr/>
          <a:lstStyle/>
          <a:p>
            <a:endParaRPr lang="en-IN"/>
          </a:p>
        </p:txBody>
      </p:sp>
      <p:sp>
        <p:nvSpPr>
          <p:cNvPr id="11" name="Text 9"/>
          <p:cNvSpPr/>
          <p:nvPr/>
        </p:nvSpPr>
        <p:spPr>
          <a:xfrm>
            <a:off x="5708333" y="3183850"/>
            <a:ext cx="2842855" cy="354330"/>
          </a:xfrm>
          <a:prstGeom prst="rect">
            <a:avLst/>
          </a:prstGeom>
          <a:noFill/>
          <a:ln/>
        </p:spPr>
        <p:txBody>
          <a:bodyPr wrap="none" lIns="0" tIns="0" rIns="0" bIns="0" rtlCol="0" anchor="t"/>
          <a:lstStyle/>
          <a:p>
            <a:pPr marL="0" indent="0" algn="l">
              <a:lnSpc>
                <a:spcPts val="2750"/>
              </a:lnSpc>
              <a:buNone/>
            </a:pPr>
            <a:r>
              <a:rPr lang="en-US" sz="2200" dirty="0">
                <a:solidFill>
                  <a:srgbClr val="E0D6DE"/>
                </a:solidFill>
                <a:latin typeface="Sora Medium" pitchFamily="34" charset="0"/>
                <a:ea typeface="Sora Medium" pitchFamily="34" charset="-122"/>
                <a:cs typeface="Sora Medium" pitchFamily="34" charset="-120"/>
              </a:rPr>
              <a:t>TF-IDF + Linear SVM</a:t>
            </a:r>
            <a:endParaRPr lang="en-US" sz="2200" dirty="0"/>
          </a:p>
        </p:txBody>
      </p:sp>
      <p:sp>
        <p:nvSpPr>
          <p:cNvPr id="12" name="Text 10"/>
          <p:cNvSpPr/>
          <p:nvPr/>
        </p:nvSpPr>
        <p:spPr>
          <a:xfrm>
            <a:off x="5708333" y="3674269"/>
            <a:ext cx="3213616" cy="1814513"/>
          </a:xfrm>
          <a:prstGeom prst="rect">
            <a:avLst/>
          </a:prstGeom>
          <a:noFill/>
          <a:ln/>
        </p:spPr>
        <p:txBody>
          <a:bodyPr wrap="square" lIns="0" tIns="0" rIns="0" bIns="0" rtlCol="0" anchor="t"/>
          <a:lstStyle/>
          <a:p>
            <a:pPr marL="0" indent="0" algn="l">
              <a:lnSpc>
                <a:spcPts val="2850"/>
              </a:lnSpc>
              <a:buNone/>
            </a:pPr>
            <a:r>
              <a:rPr lang="en-US" sz="1750" dirty="0">
                <a:solidFill>
                  <a:srgbClr val="E0D6DE"/>
                </a:solidFill>
                <a:latin typeface="Noto Sans TC" pitchFamily="34" charset="0"/>
                <a:ea typeface="Noto Sans TC" pitchFamily="34" charset="-122"/>
                <a:cs typeface="Noto Sans TC" pitchFamily="34" charset="-120"/>
              </a:rPr>
              <a:t>Advanced term weighting scheme (Term Frequency-Inverse Document Frequency) to capture word importance, paired with SVM.</a:t>
            </a:r>
            <a:endParaRPr lang="en-US" sz="1750" dirty="0"/>
          </a:p>
        </p:txBody>
      </p:sp>
      <p:sp>
        <p:nvSpPr>
          <p:cNvPr id="13" name="Shape 11"/>
          <p:cNvSpPr/>
          <p:nvPr/>
        </p:nvSpPr>
        <p:spPr>
          <a:xfrm>
            <a:off x="4857869" y="4052768"/>
            <a:ext cx="566976" cy="566976"/>
          </a:xfrm>
          <a:prstGeom prst="roundRect">
            <a:avLst>
              <a:gd name="adj" fmla="val 6001"/>
            </a:avLst>
          </a:prstGeom>
          <a:solidFill>
            <a:srgbClr val="07070C"/>
          </a:solidFill>
          <a:ln w="30480">
            <a:solidFill>
              <a:srgbClr val="3F3F44"/>
            </a:solidFill>
            <a:prstDash val="solid"/>
          </a:ln>
        </p:spPr>
        <p:txBody>
          <a:bodyPr/>
          <a:lstStyle/>
          <a:p>
            <a:endParaRPr lang="en-IN"/>
          </a:p>
        </p:txBody>
      </p:sp>
      <p:pic>
        <p:nvPicPr>
          <p:cNvPr id="14"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999553" y="4194453"/>
            <a:ext cx="283488" cy="283488"/>
          </a:xfrm>
          <a:prstGeom prst="rect">
            <a:avLst/>
          </a:prstGeom>
        </p:spPr>
      </p:pic>
      <p:sp>
        <p:nvSpPr>
          <p:cNvPr id="15" name="Shape 12"/>
          <p:cNvSpPr/>
          <p:nvPr/>
        </p:nvSpPr>
        <p:spPr>
          <a:xfrm>
            <a:off x="9488924" y="2957036"/>
            <a:ext cx="4347567" cy="2758559"/>
          </a:xfrm>
          <a:prstGeom prst="rect">
            <a:avLst/>
          </a:prstGeom>
          <a:solidFill>
            <a:srgbClr val="26262B"/>
          </a:solidFill>
          <a:ln/>
        </p:spPr>
        <p:txBody>
          <a:bodyPr/>
          <a:lstStyle/>
          <a:p>
            <a:endParaRPr lang="en-IN"/>
          </a:p>
        </p:txBody>
      </p:sp>
      <p:sp>
        <p:nvSpPr>
          <p:cNvPr id="16" name="Shape 13"/>
          <p:cNvSpPr/>
          <p:nvPr/>
        </p:nvSpPr>
        <p:spPr>
          <a:xfrm>
            <a:off x="9488924" y="2957036"/>
            <a:ext cx="30480" cy="2758559"/>
          </a:xfrm>
          <a:prstGeom prst="roundRect">
            <a:avLst>
              <a:gd name="adj" fmla="val 111628"/>
            </a:avLst>
          </a:prstGeom>
          <a:solidFill>
            <a:srgbClr val="3F3F44"/>
          </a:solidFill>
          <a:ln/>
        </p:spPr>
        <p:txBody>
          <a:bodyPr/>
          <a:lstStyle/>
          <a:p>
            <a:endParaRPr lang="en-IN"/>
          </a:p>
        </p:txBody>
      </p:sp>
      <p:sp>
        <p:nvSpPr>
          <p:cNvPr id="17" name="Text 14"/>
          <p:cNvSpPr/>
          <p:nvPr/>
        </p:nvSpPr>
        <p:spPr>
          <a:xfrm>
            <a:off x="10055900" y="3183850"/>
            <a:ext cx="3553778" cy="708660"/>
          </a:xfrm>
          <a:prstGeom prst="rect">
            <a:avLst/>
          </a:prstGeom>
          <a:noFill/>
          <a:ln/>
        </p:spPr>
        <p:txBody>
          <a:bodyPr wrap="square" lIns="0" tIns="0" rIns="0" bIns="0" rtlCol="0" anchor="t"/>
          <a:lstStyle/>
          <a:p>
            <a:pPr marL="0" indent="0" algn="l">
              <a:lnSpc>
                <a:spcPts val="2750"/>
              </a:lnSpc>
              <a:buNone/>
            </a:pPr>
            <a:r>
              <a:rPr lang="en-US" sz="2200" dirty="0">
                <a:solidFill>
                  <a:srgbClr val="E0D6DE"/>
                </a:solidFill>
                <a:latin typeface="Sora Medium" pitchFamily="34" charset="0"/>
                <a:ea typeface="Sora Medium" pitchFamily="34" charset="-122"/>
                <a:cs typeface="Sora Medium" pitchFamily="34" charset="-120"/>
              </a:rPr>
              <a:t>GloVe Embeddings + Logistic Regression</a:t>
            </a:r>
            <a:endParaRPr lang="en-US" sz="2200" dirty="0"/>
          </a:p>
        </p:txBody>
      </p:sp>
      <p:sp>
        <p:nvSpPr>
          <p:cNvPr id="18" name="Text 15"/>
          <p:cNvSpPr/>
          <p:nvPr/>
        </p:nvSpPr>
        <p:spPr>
          <a:xfrm>
            <a:off x="10055900" y="4028599"/>
            <a:ext cx="3553778" cy="1451610"/>
          </a:xfrm>
          <a:prstGeom prst="rect">
            <a:avLst/>
          </a:prstGeom>
          <a:noFill/>
          <a:ln/>
        </p:spPr>
        <p:txBody>
          <a:bodyPr wrap="square" lIns="0" tIns="0" rIns="0" bIns="0" rtlCol="0" anchor="t"/>
          <a:lstStyle/>
          <a:p>
            <a:pPr marL="0" indent="0" algn="l">
              <a:lnSpc>
                <a:spcPts val="2850"/>
              </a:lnSpc>
              <a:buNone/>
            </a:pPr>
            <a:r>
              <a:rPr lang="en-US" sz="1750" dirty="0">
                <a:solidFill>
                  <a:srgbClr val="E0D6DE"/>
                </a:solidFill>
                <a:latin typeface="Noto Sans TC" pitchFamily="34" charset="0"/>
                <a:ea typeface="Noto Sans TC" pitchFamily="34" charset="-122"/>
                <a:cs typeface="Noto Sans TC" pitchFamily="34" charset="-120"/>
              </a:rPr>
              <a:t>Pre-trained global vector word embeddings averaged to represent documents, followed by a probabilistic linear model.</a:t>
            </a:r>
            <a:endParaRPr lang="en-US" sz="1750" dirty="0"/>
          </a:p>
        </p:txBody>
      </p:sp>
      <p:sp>
        <p:nvSpPr>
          <p:cNvPr id="19" name="Shape 16"/>
          <p:cNvSpPr/>
          <p:nvPr/>
        </p:nvSpPr>
        <p:spPr>
          <a:xfrm>
            <a:off x="9205436" y="4052768"/>
            <a:ext cx="566976" cy="566976"/>
          </a:xfrm>
          <a:prstGeom prst="roundRect">
            <a:avLst>
              <a:gd name="adj" fmla="val 6001"/>
            </a:avLst>
          </a:prstGeom>
          <a:solidFill>
            <a:srgbClr val="07070C"/>
          </a:solidFill>
          <a:ln w="30480">
            <a:solidFill>
              <a:srgbClr val="3F3F44"/>
            </a:solidFill>
            <a:prstDash val="solid"/>
          </a:ln>
        </p:spPr>
        <p:txBody>
          <a:bodyPr/>
          <a:lstStyle/>
          <a:p>
            <a:endParaRPr lang="en-IN"/>
          </a:p>
        </p:txBody>
      </p:sp>
      <p:pic>
        <p:nvPicPr>
          <p:cNvPr id="20" name="Image 1"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347121" y="4194453"/>
            <a:ext cx="283488" cy="283488"/>
          </a:xfrm>
          <a:prstGeom prst="rect">
            <a:avLst/>
          </a:prstGeom>
        </p:spPr>
      </p:pic>
      <p:sp>
        <p:nvSpPr>
          <p:cNvPr id="21" name="Text 17"/>
          <p:cNvSpPr/>
          <p:nvPr/>
        </p:nvSpPr>
        <p:spPr>
          <a:xfrm>
            <a:off x="793790" y="5970746"/>
            <a:ext cx="13042821" cy="725805"/>
          </a:xfrm>
          <a:prstGeom prst="rect">
            <a:avLst/>
          </a:prstGeom>
          <a:noFill/>
          <a:ln/>
        </p:spPr>
        <p:txBody>
          <a:bodyPr wrap="square" lIns="0" tIns="0" rIns="0" bIns="0" rtlCol="0" anchor="t"/>
          <a:lstStyle/>
          <a:p>
            <a:pPr marL="0" indent="0" algn="l">
              <a:lnSpc>
                <a:spcPts val="2850"/>
              </a:lnSpc>
              <a:buNone/>
            </a:pPr>
            <a:r>
              <a:rPr lang="en-US" sz="1750" dirty="0">
                <a:solidFill>
                  <a:srgbClr val="E0D6DE"/>
                </a:solidFill>
                <a:latin typeface="Noto Sans TC" pitchFamily="34" charset="0"/>
                <a:ea typeface="Noto Sans TC" pitchFamily="34" charset="-122"/>
                <a:cs typeface="Noto Sans TC" pitchFamily="34" charset="-120"/>
              </a:rPr>
              <a:t>These models represent a range of classical approaches, from statistical frequency-based methods to pre-trained semantic representations, offering diverse perspectives on resume text analysis.</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675203" y="530543"/>
            <a:ext cx="1883093" cy="344091"/>
          </a:xfrm>
          <a:prstGeom prst="roundRect">
            <a:avLst>
              <a:gd name="adj" fmla="val 6728"/>
            </a:avLst>
          </a:prstGeom>
          <a:solidFill>
            <a:srgbClr val="00184D"/>
          </a:solidFill>
          <a:ln/>
        </p:spPr>
        <p:txBody>
          <a:bodyPr/>
          <a:lstStyle/>
          <a:p>
            <a:endParaRPr lang="en-IN"/>
          </a:p>
        </p:txBody>
      </p:sp>
      <p:sp>
        <p:nvSpPr>
          <p:cNvPr id="3" name="Text 1"/>
          <p:cNvSpPr/>
          <p:nvPr/>
        </p:nvSpPr>
        <p:spPr>
          <a:xfrm>
            <a:off x="790932" y="588407"/>
            <a:ext cx="1651635" cy="228362"/>
          </a:xfrm>
          <a:prstGeom prst="rect">
            <a:avLst/>
          </a:prstGeom>
          <a:noFill/>
          <a:ln/>
        </p:spPr>
        <p:txBody>
          <a:bodyPr wrap="none" lIns="0" tIns="0" rIns="0" bIns="0" rtlCol="0" anchor="t"/>
          <a:lstStyle/>
          <a:p>
            <a:pPr marL="0" indent="0" algn="l">
              <a:lnSpc>
                <a:spcPts val="1750"/>
              </a:lnSpc>
              <a:buNone/>
            </a:pPr>
            <a:r>
              <a:rPr lang="en-US" sz="1200" dirty="0">
                <a:solidFill>
                  <a:srgbClr val="E0D6DE"/>
                </a:solidFill>
                <a:latin typeface="Noto Sans TC" pitchFamily="34" charset="0"/>
                <a:ea typeface="Noto Sans TC" pitchFamily="34" charset="-122"/>
                <a:cs typeface="Noto Sans TC" pitchFamily="34" charset="-120"/>
              </a:rPr>
              <a:t>TRANSFORMER MODEL</a:t>
            </a:r>
            <a:endParaRPr lang="en-US" sz="1200" dirty="0"/>
          </a:p>
        </p:txBody>
      </p:sp>
      <p:sp>
        <p:nvSpPr>
          <p:cNvPr id="4" name="Text 2"/>
          <p:cNvSpPr/>
          <p:nvPr/>
        </p:nvSpPr>
        <p:spPr>
          <a:xfrm>
            <a:off x="675203" y="940237"/>
            <a:ext cx="9482852" cy="482322"/>
          </a:xfrm>
          <a:prstGeom prst="rect">
            <a:avLst/>
          </a:prstGeom>
          <a:noFill/>
          <a:ln/>
        </p:spPr>
        <p:txBody>
          <a:bodyPr wrap="none" lIns="0" tIns="0" rIns="0" bIns="0" rtlCol="0" anchor="t"/>
          <a:lstStyle/>
          <a:p>
            <a:pPr marL="0" indent="0" algn="l">
              <a:lnSpc>
                <a:spcPts val="3750"/>
              </a:lnSpc>
              <a:buNone/>
            </a:pPr>
            <a:r>
              <a:rPr lang="en-US" sz="3000" dirty="0">
                <a:solidFill>
                  <a:srgbClr val="97B8FF"/>
                </a:solidFill>
                <a:latin typeface="Sora Medium" pitchFamily="34" charset="0"/>
                <a:ea typeface="Sora Medium" pitchFamily="34" charset="-122"/>
                <a:cs typeface="Sora Medium" pitchFamily="34" charset="-120"/>
              </a:rPr>
              <a:t>BERT: Fine-Tuning for Contextual Understanding</a:t>
            </a:r>
            <a:endParaRPr lang="en-US" sz="3000" dirty="0"/>
          </a:p>
        </p:txBody>
      </p:sp>
      <p:sp>
        <p:nvSpPr>
          <p:cNvPr id="5" name="Text 3"/>
          <p:cNvSpPr/>
          <p:nvPr/>
        </p:nvSpPr>
        <p:spPr>
          <a:xfrm>
            <a:off x="675203" y="3348276"/>
            <a:ext cx="8467249" cy="1142048"/>
          </a:xfrm>
          <a:prstGeom prst="rect">
            <a:avLst/>
          </a:prstGeom>
          <a:noFill/>
          <a:ln/>
        </p:spPr>
        <p:txBody>
          <a:bodyPr wrap="square" lIns="0" tIns="0" rIns="0" bIns="0" rtlCol="0" anchor="t"/>
          <a:lstStyle/>
          <a:p>
            <a:pPr marL="0" indent="0" algn="l">
              <a:lnSpc>
                <a:spcPts val="2200"/>
              </a:lnSpc>
              <a:buNone/>
            </a:pPr>
            <a:r>
              <a:rPr lang="en-US" sz="1500" dirty="0">
                <a:solidFill>
                  <a:srgbClr val="E0D6DE"/>
                </a:solidFill>
                <a:latin typeface="Noto Sans TC" pitchFamily="34" charset="0"/>
                <a:ea typeface="Noto Sans TC" pitchFamily="34" charset="-122"/>
                <a:cs typeface="Noto Sans TC" pitchFamily="34" charset="-120"/>
              </a:rPr>
              <a:t>BERT (Bidirectional Encoder Representations from Transformers) leverages a pre-trained deep neural network to understand the contextual relationships between words in a sequence. For resume classification, </a:t>
            </a:r>
            <a:r>
              <a:rPr lang="en-US" sz="1500" b="1" dirty="0">
                <a:solidFill>
                  <a:srgbClr val="E0D6DE"/>
                </a:solidFill>
                <a:latin typeface="Noto Sans TC" pitchFamily="34" charset="0"/>
                <a:ea typeface="Noto Sans TC" pitchFamily="34" charset="-122"/>
                <a:cs typeface="Noto Sans TC" pitchFamily="34" charset="-120"/>
              </a:rPr>
              <a:t>bert-base-uncased</a:t>
            </a:r>
            <a:r>
              <a:rPr lang="en-US" sz="1500" dirty="0">
                <a:solidFill>
                  <a:srgbClr val="E0D6DE"/>
                </a:solidFill>
                <a:latin typeface="Noto Sans TC" pitchFamily="34" charset="0"/>
                <a:ea typeface="Noto Sans TC" pitchFamily="34" charset="-122"/>
                <a:cs typeface="Noto Sans TC" pitchFamily="34" charset="-120"/>
              </a:rPr>
              <a:t> was fine-tuned specifically for sequence classification.</a:t>
            </a:r>
            <a:endParaRPr lang="en-US" sz="1500" dirty="0"/>
          </a:p>
        </p:txBody>
      </p:sp>
      <p:sp>
        <p:nvSpPr>
          <p:cNvPr id="6" name="Text 4"/>
          <p:cNvSpPr/>
          <p:nvPr/>
        </p:nvSpPr>
        <p:spPr>
          <a:xfrm>
            <a:off x="675203" y="4637961"/>
            <a:ext cx="8467249" cy="1599724"/>
          </a:xfrm>
          <a:prstGeom prst="rect">
            <a:avLst/>
          </a:prstGeom>
          <a:noFill/>
          <a:ln/>
        </p:spPr>
        <p:txBody>
          <a:bodyPr wrap="square" lIns="0" tIns="0" rIns="0" bIns="0" rtlCol="0" anchor="t"/>
          <a:lstStyle/>
          <a:p>
            <a:pPr marL="342900" indent="-342900" algn="l">
              <a:lnSpc>
                <a:spcPts val="2200"/>
              </a:lnSpc>
              <a:buSzPct val="100000"/>
              <a:buChar char="•"/>
            </a:pPr>
            <a:r>
              <a:rPr lang="en-US" sz="1500" b="1" dirty="0">
                <a:solidFill>
                  <a:srgbClr val="E0D6DE"/>
                </a:solidFill>
                <a:latin typeface="Noto Sans TC" pitchFamily="34" charset="0"/>
                <a:ea typeface="Noto Sans TC" pitchFamily="34" charset="-122"/>
                <a:cs typeface="Noto Sans TC" pitchFamily="34" charset="-120"/>
              </a:rPr>
              <a:t>Fine-tuning:</a:t>
            </a:r>
            <a:r>
              <a:rPr lang="en-US" sz="1500" dirty="0">
                <a:solidFill>
                  <a:srgbClr val="E0D6DE"/>
                </a:solidFill>
                <a:latin typeface="Noto Sans TC" pitchFamily="34" charset="0"/>
                <a:ea typeface="Noto Sans TC" pitchFamily="34" charset="-122"/>
                <a:cs typeface="Noto Sans TC" pitchFamily="34" charset="-120"/>
              </a:rPr>
              <a:t> 7 training epochs for optimal learning.</a:t>
            </a:r>
            <a:endParaRPr lang="en-US" sz="1500" dirty="0"/>
          </a:p>
          <a:p>
            <a:pPr marL="342900" indent="-342900" algn="l">
              <a:lnSpc>
                <a:spcPts val="2200"/>
              </a:lnSpc>
              <a:buSzPct val="100000"/>
              <a:buChar char="•"/>
            </a:pPr>
            <a:r>
              <a:rPr lang="en-US" sz="1500" b="1" dirty="0">
                <a:solidFill>
                  <a:srgbClr val="E0D6DE"/>
                </a:solidFill>
                <a:latin typeface="Noto Sans TC" pitchFamily="34" charset="0"/>
                <a:ea typeface="Noto Sans TC" pitchFamily="34" charset="-122"/>
                <a:cs typeface="Noto Sans TC" pitchFamily="34" charset="-120"/>
              </a:rPr>
              <a:t>Learning Rate Scheduler:</a:t>
            </a:r>
            <a:r>
              <a:rPr lang="en-US" sz="1500" dirty="0">
                <a:solidFill>
                  <a:srgbClr val="E0D6DE"/>
                </a:solidFill>
                <a:latin typeface="Noto Sans TC" pitchFamily="34" charset="0"/>
                <a:ea typeface="Noto Sans TC" pitchFamily="34" charset="-122"/>
                <a:cs typeface="Noto Sans TC" pitchFamily="34" charset="-120"/>
              </a:rPr>
              <a:t> Cosine decay with warmup steps for stable convergence.</a:t>
            </a:r>
            <a:endParaRPr lang="en-US" sz="1500" dirty="0"/>
          </a:p>
          <a:p>
            <a:pPr marL="342900" indent="-342900" algn="l">
              <a:lnSpc>
                <a:spcPts val="2200"/>
              </a:lnSpc>
              <a:buSzPct val="100000"/>
              <a:buChar char="•"/>
            </a:pPr>
            <a:r>
              <a:rPr lang="en-US" sz="1500" b="1" dirty="0">
                <a:solidFill>
                  <a:srgbClr val="E0D6DE"/>
                </a:solidFill>
                <a:latin typeface="Noto Sans TC" pitchFamily="34" charset="0"/>
                <a:ea typeface="Noto Sans TC" pitchFamily="34" charset="-122"/>
                <a:cs typeface="Noto Sans TC" pitchFamily="34" charset="-120"/>
              </a:rPr>
              <a:t>Optimization:</a:t>
            </a:r>
            <a:r>
              <a:rPr lang="en-US" sz="1500" dirty="0">
                <a:solidFill>
                  <a:srgbClr val="E0D6DE"/>
                </a:solidFill>
                <a:latin typeface="Noto Sans TC" pitchFamily="34" charset="0"/>
                <a:ea typeface="Noto Sans TC" pitchFamily="34" charset="-122"/>
                <a:cs typeface="Noto Sans TC" pitchFamily="34" charset="-120"/>
              </a:rPr>
              <a:t> FP16 mixed precision training to accelerate computation and reduce memory footprint.</a:t>
            </a:r>
            <a:endParaRPr lang="en-US" sz="1500" dirty="0"/>
          </a:p>
          <a:p>
            <a:pPr marL="342900" indent="-342900" algn="l">
              <a:lnSpc>
                <a:spcPts val="2200"/>
              </a:lnSpc>
              <a:buSzPct val="100000"/>
              <a:buChar char="•"/>
            </a:pPr>
            <a:r>
              <a:rPr lang="en-US" sz="1500" b="1" dirty="0">
                <a:solidFill>
                  <a:srgbClr val="E0D6DE"/>
                </a:solidFill>
                <a:latin typeface="Noto Sans TC" pitchFamily="34" charset="0"/>
                <a:ea typeface="Noto Sans TC" pitchFamily="34" charset="-122"/>
                <a:cs typeface="Noto Sans TC" pitchFamily="34" charset="-120"/>
              </a:rPr>
              <a:t>Hardware:</a:t>
            </a:r>
            <a:r>
              <a:rPr lang="en-US" sz="1500" dirty="0">
                <a:solidFill>
                  <a:srgbClr val="E0D6DE"/>
                </a:solidFill>
                <a:latin typeface="Noto Sans TC" pitchFamily="34" charset="0"/>
                <a:ea typeface="Noto Sans TC" pitchFamily="34" charset="-122"/>
                <a:cs typeface="Noto Sans TC" pitchFamily="34" charset="-120"/>
              </a:rPr>
              <a:t> Utilized RTX 4060 GPU for efficient training.</a:t>
            </a:r>
            <a:endParaRPr lang="en-US" sz="1500" dirty="0"/>
          </a:p>
        </p:txBody>
      </p:sp>
      <p:pic>
        <p:nvPicPr>
          <p:cNvPr id="7" name="Image 0" descr="preencoded.png"/>
          <p:cNvPicPr>
            <a:picLocks noChangeAspect="1"/>
          </p:cNvPicPr>
          <p:nvPr/>
        </p:nvPicPr>
        <p:blipFill>
          <a:blip r:embed="rId3"/>
          <a:stretch>
            <a:fillRect/>
          </a:stretch>
        </p:blipFill>
        <p:spPr>
          <a:xfrm>
            <a:off x="9620607" y="1853208"/>
            <a:ext cx="4342090" cy="5789414"/>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Shape 0"/>
          <p:cNvSpPr/>
          <p:nvPr/>
        </p:nvSpPr>
        <p:spPr>
          <a:xfrm>
            <a:off x="1769507" y="1316712"/>
            <a:ext cx="946428" cy="272177"/>
          </a:xfrm>
          <a:prstGeom prst="roundRect">
            <a:avLst>
              <a:gd name="adj" fmla="val 7087"/>
            </a:avLst>
          </a:prstGeom>
          <a:solidFill>
            <a:srgbClr val="00184D"/>
          </a:solidFill>
          <a:ln/>
        </p:spPr>
        <p:txBody>
          <a:bodyPr/>
          <a:lstStyle/>
          <a:p>
            <a:endParaRPr lang="en-IN"/>
          </a:p>
        </p:txBody>
      </p:sp>
      <p:sp>
        <p:nvSpPr>
          <p:cNvPr id="3" name="Text 1"/>
          <p:cNvSpPr/>
          <p:nvPr/>
        </p:nvSpPr>
        <p:spPr>
          <a:xfrm>
            <a:off x="1865948" y="1364933"/>
            <a:ext cx="753547" cy="175736"/>
          </a:xfrm>
          <a:prstGeom prst="rect">
            <a:avLst/>
          </a:prstGeom>
          <a:noFill/>
          <a:ln/>
        </p:spPr>
        <p:txBody>
          <a:bodyPr wrap="none" lIns="0" tIns="0" rIns="0" bIns="0" rtlCol="0" anchor="t"/>
          <a:lstStyle/>
          <a:p>
            <a:pPr marL="0" indent="0" algn="l">
              <a:lnSpc>
                <a:spcPts val="1350"/>
              </a:lnSpc>
              <a:buNone/>
            </a:pPr>
            <a:r>
              <a:rPr lang="en-US" sz="1000" dirty="0">
                <a:solidFill>
                  <a:srgbClr val="E0D6DE"/>
                </a:solidFill>
                <a:latin typeface="Noto Sans TC" pitchFamily="34" charset="0"/>
                <a:ea typeface="Noto Sans TC" pitchFamily="34" charset="-122"/>
                <a:cs typeface="Noto Sans TC" pitchFamily="34" charset="-120"/>
              </a:rPr>
              <a:t>EVALUATION</a:t>
            </a:r>
            <a:endParaRPr lang="en-US" sz="1000" dirty="0"/>
          </a:p>
        </p:txBody>
      </p:sp>
      <p:sp>
        <p:nvSpPr>
          <p:cNvPr id="4" name="Text 2"/>
          <p:cNvSpPr/>
          <p:nvPr/>
        </p:nvSpPr>
        <p:spPr>
          <a:xfrm>
            <a:off x="1769507" y="1634371"/>
            <a:ext cx="6101477" cy="401836"/>
          </a:xfrm>
          <a:prstGeom prst="rect">
            <a:avLst/>
          </a:prstGeom>
          <a:noFill/>
          <a:ln/>
        </p:spPr>
        <p:txBody>
          <a:bodyPr wrap="none" lIns="0" tIns="0" rIns="0" bIns="0" rtlCol="0" anchor="t"/>
          <a:lstStyle/>
          <a:p>
            <a:pPr marL="0" indent="0" algn="l">
              <a:lnSpc>
                <a:spcPts val="3150"/>
              </a:lnSpc>
              <a:buNone/>
            </a:pPr>
            <a:r>
              <a:rPr lang="en-US" sz="2500" dirty="0">
                <a:solidFill>
                  <a:srgbClr val="97B8FF"/>
                </a:solidFill>
                <a:latin typeface="Sora Medium" pitchFamily="34" charset="0"/>
                <a:ea typeface="Sora Medium" pitchFamily="34" charset="-122"/>
                <a:cs typeface="Sora Medium" pitchFamily="34" charset="-120"/>
              </a:rPr>
              <a:t>Comprehensive Performance Metrics</a:t>
            </a:r>
            <a:endParaRPr lang="en-US" sz="2500" dirty="0"/>
          </a:p>
        </p:txBody>
      </p:sp>
      <p:sp>
        <p:nvSpPr>
          <p:cNvPr id="5" name="Shape 3"/>
          <p:cNvSpPr/>
          <p:nvPr/>
        </p:nvSpPr>
        <p:spPr>
          <a:xfrm>
            <a:off x="1769507" y="2207062"/>
            <a:ext cx="361593" cy="361593"/>
          </a:xfrm>
          <a:prstGeom prst="roundRect">
            <a:avLst>
              <a:gd name="adj" fmla="val 6668"/>
            </a:avLst>
          </a:prstGeom>
          <a:solidFill>
            <a:srgbClr val="26262B"/>
          </a:solidFill>
          <a:ln/>
        </p:spPr>
        <p:txBody>
          <a:bodyPr/>
          <a:lstStyle/>
          <a:p>
            <a:endParaRPr lang="en-IN"/>
          </a:p>
        </p:txBody>
      </p:sp>
      <p:sp>
        <p:nvSpPr>
          <p:cNvPr id="6" name="Text 4"/>
          <p:cNvSpPr/>
          <p:nvPr/>
        </p:nvSpPr>
        <p:spPr>
          <a:xfrm>
            <a:off x="1829693" y="2237125"/>
            <a:ext cx="241102" cy="301347"/>
          </a:xfrm>
          <a:prstGeom prst="rect">
            <a:avLst/>
          </a:prstGeom>
          <a:noFill/>
          <a:ln/>
        </p:spPr>
        <p:txBody>
          <a:bodyPr wrap="none" lIns="0" tIns="0" rIns="0" bIns="0" rtlCol="0" anchor="t"/>
          <a:lstStyle/>
          <a:p>
            <a:pPr marL="0" indent="0" algn="ctr">
              <a:lnSpc>
                <a:spcPts val="1850"/>
              </a:lnSpc>
              <a:buNone/>
            </a:pPr>
            <a:r>
              <a:rPr lang="en-US" sz="1850" dirty="0">
                <a:solidFill>
                  <a:srgbClr val="E0D6DE"/>
                </a:solidFill>
                <a:latin typeface="Sora Medium" pitchFamily="34" charset="0"/>
                <a:ea typeface="Sora Medium" pitchFamily="34" charset="-122"/>
                <a:cs typeface="Sora Medium" pitchFamily="34" charset="-120"/>
              </a:rPr>
              <a:t>1</a:t>
            </a:r>
            <a:endParaRPr lang="en-US" sz="1850" dirty="0"/>
          </a:p>
        </p:txBody>
      </p:sp>
      <p:sp>
        <p:nvSpPr>
          <p:cNvPr id="7" name="Text 5"/>
          <p:cNvSpPr/>
          <p:nvPr/>
        </p:nvSpPr>
        <p:spPr>
          <a:xfrm>
            <a:off x="2244923" y="2262307"/>
            <a:ext cx="2009299" cy="251222"/>
          </a:xfrm>
          <a:prstGeom prst="rect">
            <a:avLst/>
          </a:prstGeom>
          <a:noFill/>
          <a:ln/>
        </p:spPr>
        <p:txBody>
          <a:bodyPr wrap="none" lIns="0" tIns="0" rIns="0" bIns="0" rtlCol="0" anchor="t"/>
          <a:lstStyle/>
          <a:p>
            <a:pPr marL="0" indent="0" algn="l">
              <a:lnSpc>
                <a:spcPts val="1950"/>
              </a:lnSpc>
              <a:buNone/>
            </a:pPr>
            <a:r>
              <a:rPr lang="en-US" sz="1550" dirty="0">
                <a:solidFill>
                  <a:srgbClr val="E0D6DE"/>
                </a:solidFill>
                <a:latin typeface="Sora Medium" pitchFamily="34" charset="0"/>
                <a:ea typeface="Sora Medium" pitchFamily="34" charset="-122"/>
                <a:cs typeface="Sora Medium" pitchFamily="34" charset="-120"/>
              </a:rPr>
              <a:t>Accuracy</a:t>
            </a:r>
            <a:endParaRPr lang="en-US" sz="1550" dirty="0"/>
          </a:p>
        </p:txBody>
      </p:sp>
      <p:sp>
        <p:nvSpPr>
          <p:cNvPr id="8" name="Text 6"/>
          <p:cNvSpPr/>
          <p:nvPr/>
        </p:nvSpPr>
        <p:spPr>
          <a:xfrm>
            <a:off x="2244923" y="2581870"/>
            <a:ext cx="10615851" cy="219670"/>
          </a:xfrm>
          <a:prstGeom prst="rect">
            <a:avLst/>
          </a:prstGeom>
          <a:noFill/>
          <a:ln/>
        </p:spPr>
        <p:txBody>
          <a:bodyPr wrap="none" lIns="0" tIns="0" rIns="0" bIns="0" rtlCol="0" anchor="t"/>
          <a:lstStyle/>
          <a:p>
            <a:pPr marL="0" indent="0" algn="l">
              <a:lnSpc>
                <a:spcPts val="1700"/>
              </a:lnSpc>
              <a:buNone/>
            </a:pPr>
            <a:r>
              <a:rPr lang="en-US" sz="1250" dirty="0">
                <a:solidFill>
                  <a:srgbClr val="E0D6DE"/>
                </a:solidFill>
                <a:latin typeface="Noto Sans TC" pitchFamily="34" charset="0"/>
                <a:ea typeface="Noto Sans TC" pitchFamily="34" charset="-122"/>
                <a:cs typeface="Noto Sans TC" pitchFamily="34" charset="-120"/>
              </a:rPr>
              <a:t>Overall correctness of the model's predictions: (True Positives + True Negatives) / Total Samples.</a:t>
            </a:r>
            <a:endParaRPr lang="en-US" sz="1250" dirty="0"/>
          </a:p>
        </p:txBody>
      </p:sp>
      <p:sp>
        <p:nvSpPr>
          <p:cNvPr id="9" name="Shape 7"/>
          <p:cNvSpPr/>
          <p:nvPr/>
        </p:nvSpPr>
        <p:spPr>
          <a:xfrm>
            <a:off x="1769507" y="3029307"/>
            <a:ext cx="361593" cy="361593"/>
          </a:xfrm>
          <a:prstGeom prst="roundRect">
            <a:avLst>
              <a:gd name="adj" fmla="val 6668"/>
            </a:avLst>
          </a:prstGeom>
          <a:solidFill>
            <a:srgbClr val="26262B"/>
          </a:solidFill>
          <a:ln/>
        </p:spPr>
        <p:txBody>
          <a:bodyPr/>
          <a:lstStyle/>
          <a:p>
            <a:endParaRPr lang="en-IN"/>
          </a:p>
        </p:txBody>
      </p:sp>
      <p:sp>
        <p:nvSpPr>
          <p:cNvPr id="10" name="Text 8"/>
          <p:cNvSpPr/>
          <p:nvPr/>
        </p:nvSpPr>
        <p:spPr>
          <a:xfrm>
            <a:off x="1829693" y="3059370"/>
            <a:ext cx="241102" cy="301347"/>
          </a:xfrm>
          <a:prstGeom prst="rect">
            <a:avLst/>
          </a:prstGeom>
          <a:noFill/>
          <a:ln/>
        </p:spPr>
        <p:txBody>
          <a:bodyPr wrap="none" lIns="0" tIns="0" rIns="0" bIns="0" rtlCol="0" anchor="t"/>
          <a:lstStyle/>
          <a:p>
            <a:pPr marL="0" indent="0" algn="ctr">
              <a:lnSpc>
                <a:spcPts val="1850"/>
              </a:lnSpc>
              <a:buNone/>
            </a:pPr>
            <a:r>
              <a:rPr lang="en-US" sz="1850" dirty="0">
                <a:solidFill>
                  <a:srgbClr val="E0D6DE"/>
                </a:solidFill>
                <a:latin typeface="Sora Medium" pitchFamily="34" charset="0"/>
                <a:ea typeface="Sora Medium" pitchFamily="34" charset="-122"/>
                <a:cs typeface="Sora Medium" pitchFamily="34" charset="-120"/>
              </a:rPr>
              <a:t>2</a:t>
            </a:r>
            <a:endParaRPr lang="en-US" sz="1850" dirty="0"/>
          </a:p>
        </p:txBody>
      </p:sp>
      <p:sp>
        <p:nvSpPr>
          <p:cNvPr id="11" name="Text 9"/>
          <p:cNvSpPr/>
          <p:nvPr/>
        </p:nvSpPr>
        <p:spPr>
          <a:xfrm>
            <a:off x="2244923" y="3084552"/>
            <a:ext cx="2009299" cy="251222"/>
          </a:xfrm>
          <a:prstGeom prst="rect">
            <a:avLst/>
          </a:prstGeom>
          <a:noFill/>
          <a:ln/>
        </p:spPr>
        <p:txBody>
          <a:bodyPr wrap="none" lIns="0" tIns="0" rIns="0" bIns="0" rtlCol="0" anchor="t"/>
          <a:lstStyle/>
          <a:p>
            <a:pPr marL="0" indent="0" algn="l">
              <a:lnSpc>
                <a:spcPts val="1950"/>
              </a:lnSpc>
              <a:buNone/>
            </a:pPr>
            <a:r>
              <a:rPr lang="en-US" sz="1550" dirty="0">
                <a:solidFill>
                  <a:srgbClr val="E0D6DE"/>
                </a:solidFill>
                <a:latin typeface="Sora Medium" pitchFamily="34" charset="0"/>
                <a:ea typeface="Sora Medium" pitchFamily="34" charset="-122"/>
                <a:cs typeface="Sora Medium" pitchFamily="34" charset="-120"/>
              </a:rPr>
              <a:t>Precision</a:t>
            </a:r>
            <a:endParaRPr lang="en-US" sz="1550" dirty="0"/>
          </a:p>
        </p:txBody>
      </p:sp>
      <p:sp>
        <p:nvSpPr>
          <p:cNvPr id="12" name="Text 10"/>
          <p:cNvSpPr/>
          <p:nvPr/>
        </p:nvSpPr>
        <p:spPr>
          <a:xfrm>
            <a:off x="2244923" y="3404116"/>
            <a:ext cx="10615851" cy="219670"/>
          </a:xfrm>
          <a:prstGeom prst="rect">
            <a:avLst/>
          </a:prstGeom>
          <a:noFill/>
          <a:ln/>
        </p:spPr>
        <p:txBody>
          <a:bodyPr wrap="none" lIns="0" tIns="0" rIns="0" bIns="0" rtlCol="0" anchor="t"/>
          <a:lstStyle/>
          <a:p>
            <a:pPr marL="0" indent="0" algn="l">
              <a:lnSpc>
                <a:spcPts val="1700"/>
              </a:lnSpc>
              <a:buNone/>
            </a:pPr>
            <a:r>
              <a:rPr lang="en-US" sz="1250" dirty="0">
                <a:solidFill>
                  <a:srgbClr val="E0D6DE"/>
                </a:solidFill>
                <a:latin typeface="Noto Sans TC" pitchFamily="34" charset="0"/>
                <a:ea typeface="Noto Sans TC" pitchFamily="34" charset="-122"/>
                <a:cs typeface="Noto Sans TC" pitchFamily="34" charset="-120"/>
              </a:rPr>
              <a:t>The proportion of true positive predictions among all positive predictions: True Positives / (True Positives + False Positives).</a:t>
            </a:r>
            <a:endParaRPr lang="en-US" sz="1250" dirty="0"/>
          </a:p>
        </p:txBody>
      </p:sp>
      <p:sp>
        <p:nvSpPr>
          <p:cNvPr id="13" name="Shape 11"/>
          <p:cNvSpPr/>
          <p:nvPr/>
        </p:nvSpPr>
        <p:spPr>
          <a:xfrm>
            <a:off x="1769507" y="3851553"/>
            <a:ext cx="361593" cy="361593"/>
          </a:xfrm>
          <a:prstGeom prst="roundRect">
            <a:avLst>
              <a:gd name="adj" fmla="val 6668"/>
            </a:avLst>
          </a:prstGeom>
          <a:solidFill>
            <a:srgbClr val="26262B"/>
          </a:solidFill>
          <a:ln/>
        </p:spPr>
        <p:txBody>
          <a:bodyPr/>
          <a:lstStyle/>
          <a:p>
            <a:endParaRPr lang="en-IN"/>
          </a:p>
        </p:txBody>
      </p:sp>
      <p:sp>
        <p:nvSpPr>
          <p:cNvPr id="14" name="Text 12"/>
          <p:cNvSpPr/>
          <p:nvPr/>
        </p:nvSpPr>
        <p:spPr>
          <a:xfrm>
            <a:off x="1829693" y="3881616"/>
            <a:ext cx="241102" cy="301347"/>
          </a:xfrm>
          <a:prstGeom prst="rect">
            <a:avLst/>
          </a:prstGeom>
          <a:noFill/>
          <a:ln/>
        </p:spPr>
        <p:txBody>
          <a:bodyPr wrap="none" lIns="0" tIns="0" rIns="0" bIns="0" rtlCol="0" anchor="t"/>
          <a:lstStyle/>
          <a:p>
            <a:pPr marL="0" indent="0" algn="ctr">
              <a:lnSpc>
                <a:spcPts val="1850"/>
              </a:lnSpc>
              <a:buNone/>
            </a:pPr>
            <a:r>
              <a:rPr lang="en-US" sz="1850" dirty="0">
                <a:solidFill>
                  <a:srgbClr val="E0D6DE"/>
                </a:solidFill>
                <a:latin typeface="Sora Medium" pitchFamily="34" charset="0"/>
                <a:ea typeface="Sora Medium" pitchFamily="34" charset="-122"/>
                <a:cs typeface="Sora Medium" pitchFamily="34" charset="-120"/>
              </a:rPr>
              <a:t>3</a:t>
            </a:r>
            <a:endParaRPr lang="en-US" sz="1850" dirty="0"/>
          </a:p>
        </p:txBody>
      </p:sp>
      <p:sp>
        <p:nvSpPr>
          <p:cNvPr id="15" name="Text 13"/>
          <p:cNvSpPr/>
          <p:nvPr/>
        </p:nvSpPr>
        <p:spPr>
          <a:xfrm>
            <a:off x="2244923" y="3906798"/>
            <a:ext cx="2009299" cy="251222"/>
          </a:xfrm>
          <a:prstGeom prst="rect">
            <a:avLst/>
          </a:prstGeom>
          <a:noFill/>
          <a:ln/>
        </p:spPr>
        <p:txBody>
          <a:bodyPr wrap="none" lIns="0" tIns="0" rIns="0" bIns="0" rtlCol="0" anchor="t"/>
          <a:lstStyle/>
          <a:p>
            <a:pPr marL="0" indent="0" algn="l">
              <a:lnSpc>
                <a:spcPts val="1950"/>
              </a:lnSpc>
              <a:buNone/>
            </a:pPr>
            <a:r>
              <a:rPr lang="en-US" sz="1550" dirty="0">
                <a:solidFill>
                  <a:srgbClr val="E0D6DE"/>
                </a:solidFill>
                <a:latin typeface="Sora Medium" pitchFamily="34" charset="0"/>
                <a:ea typeface="Sora Medium" pitchFamily="34" charset="-122"/>
                <a:cs typeface="Sora Medium" pitchFamily="34" charset="-120"/>
              </a:rPr>
              <a:t>Recall</a:t>
            </a:r>
            <a:endParaRPr lang="en-US" sz="1550" dirty="0"/>
          </a:p>
        </p:txBody>
      </p:sp>
      <p:sp>
        <p:nvSpPr>
          <p:cNvPr id="16" name="Text 14"/>
          <p:cNvSpPr/>
          <p:nvPr/>
        </p:nvSpPr>
        <p:spPr>
          <a:xfrm>
            <a:off x="2244923" y="4226362"/>
            <a:ext cx="10615851" cy="219670"/>
          </a:xfrm>
          <a:prstGeom prst="rect">
            <a:avLst/>
          </a:prstGeom>
          <a:noFill/>
          <a:ln/>
        </p:spPr>
        <p:txBody>
          <a:bodyPr wrap="none" lIns="0" tIns="0" rIns="0" bIns="0" rtlCol="0" anchor="t"/>
          <a:lstStyle/>
          <a:p>
            <a:pPr marL="0" indent="0" algn="l">
              <a:lnSpc>
                <a:spcPts val="1700"/>
              </a:lnSpc>
              <a:buNone/>
            </a:pPr>
            <a:r>
              <a:rPr lang="en-US" sz="1250" dirty="0">
                <a:solidFill>
                  <a:srgbClr val="E0D6DE"/>
                </a:solidFill>
                <a:latin typeface="Noto Sans TC" pitchFamily="34" charset="0"/>
                <a:ea typeface="Noto Sans TC" pitchFamily="34" charset="-122"/>
                <a:cs typeface="Noto Sans TC" pitchFamily="34" charset="-120"/>
              </a:rPr>
              <a:t>The proportion of true positive predictions among all actual positive samples: True Positives / (True Positives + False Negatives).</a:t>
            </a:r>
            <a:endParaRPr lang="en-US" sz="1250" dirty="0"/>
          </a:p>
        </p:txBody>
      </p:sp>
      <p:sp>
        <p:nvSpPr>
          <p:cNvPr id="17" name="Shape 15"/>
          <p:cNvSpPr/>
          <p:nvPr/>
        </p:nvSpPr>
        <p:spPr>
          <a:xfrm>
            <a:off x="1769507" y="4673798"/>
            <a:ext cx="361593" cy="361593"/>
          </a:xfrm>
          <a:prstGeom prst="roundRect">
            <a:avLst>
              <a:gd name="adj" fmla="val 6668"/>
            </a:avLst>
          </a:prstGeom>
          <a:solidFill>
            <a:srgbClr val="26262B"/>
          </a:solidFill>
          <a:ln/>
        </p:spPr>
        <p:txBody>
          <a:bodyPr/>
          <a:lstStyle/>
          <a:p>
            <a:endParaRPr lang="en-IN"/>
          </a:p>
        </p:txBody>
      </p:sp>
      <p:sp>
        <p:nvSpPr>
          <p:cNvPr id="18" name="Text 16"/>
          <p:cNvSpPr/>
          <p:nvPr/>
        </p:nvSpPr>
        <p:spPr>
          <a:xfrm>
            <a:off x="1829693" y="4703862"/>
            <a:ext cx="241102" cy="301347"/>
          </a:xfrm>
          <a:prstGeom prst="rect">
            <a:avLst/>
          </a:prstGeom>
          <a:noFill/>
          <a:ln/>
        </p:spPr>
        <p:txBody>
          <a:bodyPr wrap="none" lIns="0" tIns="0" rIns="0" bIns="0" rtlCol="0" anchor="t"/>
          <a:lstStyle/>
          <a:p>
            <a:pPr marL="0" indent="0" algn="ctr">
              <a:lnSpc>
                <a:spcPts val="1850"/>
              </a:lnSpc>
              <a:buNone/>
            </a:pPr>
            <a:r>
              <a:rPr lang="en-US" sz="1850" dirty="0">
                <a:solidFill>
                  <a:srgbClr val="E0D6DE"/>
                </a:solidFill>
                <a:latin typeface="Sora Medium" pitchFamily="34" charset="0"/>
                <a:ea typeface="Sora Medium" pitchFamily="34" charset="-122"/>
                <a:cs typeface="Sora Medium" pitchFamily="34" charset="-120"/>
              </a:rPr>
              <a:t>4</a:t>
            </a:r>
            <a:endParaRPr lang="en-US" sz="1850" dirty="0"/>
          </a:p>
        </p:txBody>
      </p:sp>
      <p:sp>
        <p:nvSpPr>
          <p:cNvPr id="19" name="Text 17"/>
          <p:cNvSpPr/>
          <p:nvPr/>
        </p:nvSpPr>
        <p:spPr>
          <a:xfrm>
            <a:off x="2244923" y="4729043"/>
            <a:ext cx="2009299" cy="251222"/>
          </a:xfrm>
          <a:prstGeom prst="rect">
            <a:avLst/>
          </a:prstGeom>
          <a:noFill/>
          <a:ln/>
        </p:spPr>
        <p:txBody>
          <a:bodyPr wrap="none" lIns="0" tIns="0" rIns="0" bIns="0" rtlCol="0" anchor="t"/>
          <a:lstStyle/>
          <a:p>
            <a:pPr marL="0" indent="0" algn="l">
              <a:lnSpc>
                <a:spcPts val="1950"/>
              </a:lnSpc>
              <a:buNone/>
            </a:pPr>
            <a:r>
              <a:rPr lang="en-US" sz="1550" dirty="0">
                <a:solidFill>
                  <a:srgbClr val="E0D6DE"/>
                </a:solidFill>
                <a:latin typeface="Sora Medium" pitchFamily="34" charset="0"/>
                <a:ea typeface="Sora Medium" pitchFamily="34" charset="-122"/>
                <a:cs typeface="Sora Medium" pitchFamily="34" charset="-120"/>
              </a:rPr>
              <a:t>Weighted F1-score</a:t>
            </a:r>
            <a:endParaRPr lang="en-US" sz="1550" dirty="0"/>
          </a:p>
        </p:txBody>
      </p:sp>
      <p:sp>
        <p:nvSpPr>
          <p:cNvPr id="20" name="Text 18"/>
          <p:cNvSpPr/>
          <p:nvPr/>
        </p:nvSpPr>
        <p:spPr>
          <a:xfrm>
            <a:off x="2244923" y="5048607"/>
            <a:ext cx="10615851" cy="219670"/>
          </a:xfrm>
          <a:prstGeom prst="rect">
            <a:avLst/>
          </a:prstGeom>
          <a:noFill/>
          <a:ln/>
        </p:spPr>
        <p:txBody>
          <a:bodyPr wrap="none" lIns="0" tIns="0" rIns="0" bIns="0" rtlCol="0" anchor="t"/>
          <a:lstStyle/>
          <a:p>
            <a:pPr marL="0" indent="0" algn="l">
              <a:lnSpc>
                <a:spcPts val="1700"/>
              </a:lnSpc>
              <a:buNone/>
            </a:pPr>
            <a:r>
              <a:rPr lang="en-US" sz="1250" dirty="0">
                <a:solidFill>
                  <a:srgbClr val="E0D6DE"/>
                </a:solidFill>
                <a:latin typeface="Noto Sans TC" pitchFamily="34" charset="0"/>
                <a:ea typeface="Noto Sans TC" pitchFamily="34" charset="-122"/>
                <a:cs typeface="Noto Sans TC" pitchFamily="34" charset="-120"/>
              </a:rPr>
              <a:t>The harmonic mean of precision and recall, weighted by the number of true instances for each label, accounting for class imbalance.</a:t>
            </a:r>
            <a:endParaRPr lang="en-US" sz="1250" dirty="0"/>
          </a:p>
        </p:txBody>
      </p:sp>
      <p:sp>
        <p:nvSpPr>
          <p:cNvPr id="21" name="Shape 19"/>
          <p:cNvSpPr/>
          <p:nvPr/>
        </p:nvSpPr>
        <p:spPr>
          <a:xfrm>
            <a:off x="1769507" y="5496044"/>
            <a:ext cx="361593" cy="361593"/>
          </a:xfrm>
          <a:prstGeom prst="roundRect">
            <a:avLst>
              <a:gd name="adj" fmla="val 6668"/>
            </a:avLst>
          </a:prstGeom>
          <a:solidFill>
            <a:srgbClr val="26262B"/>
          </a:solidFill>
          <a:ln/>
        </p:spPr>
        <p:txBody>
          <a:bodyPr/>
          <a:lstStyle/>
          <a:p>
            <a:endParaRPr lang="en-IN"/>
          </a:p>
        </p:txBody>
      </p:sp>
      <p:sp>
        <p:nvSpPr>
          <p:cNvPr id="22" name="Text 20"/>
          <p:cNvSpPr/>
          <p:nvPr/>
        </p:nvSpPr>
        <p:spPr>
          <a:xfrm>
            <a:off x="1829693" y="5526107"/>
            <a:ext cx="241102" cy="301347"/>
          </a:xfrm>
          <a:prstGeom prst="rect">
            <a:avLst/>
          </a:prstGeom>
          <a:noFill/>
          <a:ln/>
        </p:spPr>
        <p:txBody>
          <a:bodyPr wrap="none" lIns="0" tIns="0" rIns="0" bIns="0" rtlCol="0" anchor="t"/>
          <a:lstStyle/>
          <a:p>
            <a:pPr marL="0" indent="0" algn="ctr">
              <a:lnSpc>
                <a:spcPts val="1850"/>
              </a:lnSpc>
              <a:buNone/>
            </a:pPr>
            <a:r>
              <a:rPr lang="en-US" sz="1850" dirty="0">
                <a:solidFill>
                  <a:srgbClr val="E0D6DE"/>
                </a:solidFill>
                <a:latin typeface="Sora Medium" pitchFamily="34" charset="0"/>
                <a:ea typeface="Sora Medium" pitchFamily="34" charset="-122"/>
                <a:cs typeface="Sora Medium" pitchFamily="34" charset="-120"/>
              </a:rPr>
              <a:t>5</a:t>
            </a:r>
            <a:endParaRPr lang="en-US" sz="1850" dirty="0"/>
          </a:p>
        </p:txBody>
      </p:sp>
      <p:sp>
        <p:nvSpPr>
          <p:cNvPr id="23" name="Text 21"/>
          <p:cNvSpPr/>
          <p:nvPr/>
        </p:nvSpPr>
        <p:spPr>
          <a:xfrm>
            <a:off x="2244923" y="5551289"/>
            <a:ext cx="2009299" cy="251222"/>
          </a:xfrm>
          <a:prstGeom prst="rect">
            <a:avLst/>
          </a:prstGeom>
          <a:noFill/>
          <a:ln/>
        </p:spPr>
        <p:txBody>
          <a:bodyPr wrap="none" lIns="0" tIns="0" rIns="0" bIns="0" rtlCol="0" anchor="t"/>
          <a:lstStyle/>
          <a:p>
            <a:pPr marL="0" indent="0" algn="l">
              <a:lnSpc>
                <a:spcPts val="1950"/>
              </a:lnSpc>
              <a:buNone/>
            </a:pPr>
            <a:r>
              <a:rPr lang="en-US" sz="1550" dirty="0">
                <a:solidFill>
                  <a:srgbClr val="E0D6DE"/>
                </a:solidFill>
                <a:latin typeface="Sora Medium" pitchFamily="34" charset="0"/>
                <a:ea typeface="Sora Medium" pitchFamily="34" charset="-122"/>
                <a:cs typeface="Sora Medium" pitchFamily="34" charset="-120"/>
              </a:rPr>
              <a:t>Macro F1-score</a:t>
            </a:r>
            <a:endParaRPr lang="en-US" sz="1550" dirty="0"/>
          </a:p>
        </p:txBody>
      </p:sp>
      <p:sp>
        <p:nvSpPr>
          <p:cNvPr id="24" name="Text 22"/>
          <p:cNvSpPr/>
          <p:nvPr/>
        </p:nvSpPr>
        <p:spPr>
          <a:xfrm>
            <a:off x="2244923" y="5870853"/>
            <a:ext cx="10615851" cy="219670"/>
          </a:xfrm>
          <a:prstGeom prst="rect">
            <a:avLst/>
          </a:prstGeom>
          <a:noFill/>
          <a:ln/>
        </p:spPr>
        <p:txBody>
          <a:bodyPr wrap="none" lIns="0" tIns="0" rIns="0" bIns="0" rtlCol="0" anchor="t"/>
          <a:lstStyle/>
          <a:p>
            <a:pPr marL="0" indent="0" algn="l">
              <a:lnSpc>
                <a:spcPts val="1700"/>
              </a:lnSpc>
              <a:buNone/>
            </a:pPr>
            <a:r>
              <a:rPr lang="en-US" sz="1250" dirty="0">
                <a:solidFill>
                  <a:srgbClr val="E0D6DE"/>
                </a:solidFill>
                <a:latin typeface="Noto Sans TC" pitchFamily="34" charset="0"/>
                <a:ea typeface="Noto Sans TC" pitchFamily="34" charset="-122"/>
                <a:cs typeface="Noto Sans TC" pitchFamily="34" charset="-120"/>
              </a:rPr>
              <a:t>The unweighted average of F1-scores for each class, giving equal importance to all classes regardless of their size.</a:t>
            </a:r>
            <a:endParaRPr lang="en-US" sz="1250" dirty="0"/>
          </a:p>
        </p:txBody>
      </p:sp>
      <p:sp>
        <p:nvSpPr>
          <p:cNvPr id="25" name="Shape 23"/>
          <p:cNvSpPr/>
          <p:nvPr/>
        </p:nvSpPr>
        <p:spPr>
          <a:xfrm>
            <a:off x="1769507" y="6318290"/>
            <a:ext cx="361593" cy="361593"/>
          </a:xfrm>
          <a:prstGeom prst="roundRect">
            <a:avLst>
              <a:gd name="adj" fmla="val 6668"/>
            </a:avLst>
          </a:prstGeom>
          <a:solidFill>
            <a:srgbClr val="26262B"/>
          </a:solidFill>
          <a:ln/>
        </p:spPr>
        <p:txBody>
          <a:bodyPr/>
          <a:lstStyle/>
          <a:p>
            <a:endParaRPr lang="en-IN"/>
          </a:p>
        </p:txBody>
      </p:sp>
      <p:sp>
        <p:nvSpPr>
          <p:cNvPr id="26" name="Text 24"/>
          <p:cNvSpPr/>
          <p:nvPr/>
        </p:nvSpPr>
        <p:spPr>
          <a:xfrm>
            <a:off x="1829693" y="6348353"/>
            <a:ext cx="241102" cy="301347"/>
          </a:xfrm>
          <a:prstGeom prst="rect">
            <a:avLst/>
          </a:prstGeom>
          <a:noFill/>
          <a:ln/>
        </p:spPr>
        <p:txBody>
          <a:bodyPr wrap="none" lIns="0" tIns="0" rIns="0" bIns="0" rtlCol="0" anchor="t"/>
          <a:lstStyle/>
          <a:p>
            <a:pPr marL="0" indent="0" algn="ctr">
              <a:lnSpc>
                <a:spcPts val="1850"/>
              </a:lnSpc>
              <a:buNone/>
            </a:pPr>
            <a:r>
              <a:rPr lang="en-US" sz="1850" dirty="0">
                <a:solidFill>
                  <a:srgbClr val="E0D6DE"/>
                </a:solidFill>
                <a:latin typeface="Sora Medium" pitchFamily="34" charset="0"/>
                <a:ea typeface="Sora Medium" pitchFamily="34" charset="-122"/>
                <a:cs typeface="Sora Medium" pitchFamily="34" charset="-120"/>
              </a:rPr>
              <a:t>6</a:t>
            </a:r>
            <a:endParaRPr lang="en-US" sz="1850" dirty="0"/>
          </a:p>
        </p:txBody>
      </p:sp>
      <p:sp>
        <p:nvSpPr>
          <p:cNvPr id="27" name="Text 25"/>
          <p:cNvSpPr/>
          <p:nvPr/>
        </p:nvSpPr>
        <p:spPr>
          <a:xfrm>
            <a:off x="2244923" y="6373535"/>
            <a:ext cx="2009299" cy="251222"/>
          </a:xfrm>
          <a:prstGeom prst="rect">
            <a:avLst/>
          </a:prstGeom>
          <a:noFill/>
          <a:ln/>
        </p:spPr>
        <p:txBody>
          <a:bodyPr wrap="none" lIns="0" tIns="0" rIns="0" bIns="0" rtlCol="0" anchor="t"/>
          <a:lstStyle/>
          <a:p>
            <a:pPr marL="0" indent="0" algn="l">
              <a:lnSpc>
                <a:spcPts val="1950"/>
              </a:lnSpc>
              <a:buNone/>
            </a:pPr>
            <a:r>
              <a:rPr lang="en-US" sz="1550" dirty="0">
                <a:solidFill>
                  <a:srgbClr val="E0D6DE"/>
                </a:solidFill>
                <a:latin typeface="Sora Medium" pitchFamily="34" charset="0"/>
                <a:ea typeface="Sora Medium" pitchFamily="34" charset="-122"/>
                <a:cs typeface="Sora Medium" pitchFamily="34" charset="-120"/>
              </a:rPr>
              <a:t>Confusion Matrix</a:t>
            </a:r>
            <a:endParaRPr lang="en-US" sz="1550" dirty="0"/>
          </a:p>
        </p:txBody>
      </p:sp>
      <p:sp>
        <p:nvSpPr>
          <p:cNvPr id="28" name="Text 26"/>
          <p:cNvSpPr/>
          <p:nvPr/>
        </p:nvSpPr>
        <p:spPr>
          <a:xfrm>
            <a:off x="2244923" y="6693098"/>
            <a:ext cx="10615851" cy="219670"/>
          </a:xfrm>
          <a:prstGeom prst="rect">
            <a:avLst/>
          </a:prstGeom>
          <a:noFill/>
          <a:ln/>
        </p:spPr>
        <p:txBody>
          <a:bodyPr wrap="none" lIns="0" tIns="0" rIns="0" bIns="0" rtlCol="0" anchor="t"/>
          <a:lstStyle/>
          <a:p>
            <a:pPr marL="0" indent="0" algn="l">
              <a:lnSpc>
                <a:spcPts val="1700"/>
              </a:lnSpc>
              <a:buNone/>
            </a:pPr>
            <a:r>
              <a:rPr lang="en-US" sz="1250" dirty="0">
                <a:solidFill>
                  <a:srgbClr val="E0D6DE"/>
                </a:solidFill>
                <a:latin typeface="Noto Sans TC" pitchFamily="34" charset="0"/>
                <a:ea typeface="Noto Sans TC" pitchFamily="34" charset="-122"/>
                <a:cs typeface="Noto Sans TC" pitchFamily="34" charset="-120"/>
              </a:rPr>
              <a:t>A table that visualizes the performance of a classification model, showing actual vs. predicted classes.</a:t>
            </a:r>
            <a:endParaRPr lang="en-US" sz="12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68</TotalTime>
  <Words>1729</Words>
  <Application>Microsoft Office PowerPoint</Application>
  <PresentationFormat>Custom</PresentationFormat>
  <Paragraphs>285</Paragraphs>
  <Slides>26</Slides>
  <Notes>25</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26</vt:i4>
      </vt:variant>
    </vt:vector>
  </HeadingPairs>
  <TitlesOfParts>
    <vt:vector size="35" baseType="lpstr">
      <vt:lpstr>Sora Medium</vt:lpstr>
      <vt:lpstr>Montserrat</vt:lpstr>
      <vt:lpstr>Montserrat Light</vt:lpstr>
      <vt:lpstr>Aptos</vt:lpstr>
      <vt:lpstr>Noto Sans TC</vt:lpstr>
      <vt:lpstr>Arial</vt:lpstr>
      <vt:lpstr>Heebo Light</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DEV TYAGI</dc:creator>
  <cp:lastModifiedBy>YASH TYAGI</cp:lastModifiedBy>
  <cp:revision>5</cp:revision>
  <dcterms:created xsi:type="dcterms:W3CDTF">2026-02-14T19:04:58Z</dcterms:created>
  <dcterms:modified xsi:type="dcterms:W3CDTF">2026-02-14T20:13:27Z</dcterms:modified>
</cp:coreProperties>
</file>